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5"/>
  </p:notesMasterIdLst>
  <p:sldIdLst>
    <p:sldId id="256" r:id="rId2"/>
    <p:sldId id="264" r:id="rId3"/>
    <p:sldId id="308" r:id="rId4"/>
    <p:sldId id="368" r:id="rId5"/>
    <p:sldId id="369" r:id="rId6"/>
    <p:sldId id="340" r:id="rId7"/>
    <p:sldId id="309" r:id="rId8"/>
    <p:sldId id="370" r:id="rId9"/>
    <p:sldId id="371" r:id="rId10"/>
    <p:sldId id="265" r:id="rId11"/>
    <p:sldId id="266" r:id="rId12"/>
    <p:sldId id="304" r:id="rId13"/>
    <p:sldId id="311" r:id="rId14"/>
    <p:sldId id="373" r:id="rId15"/>
    <p:sldId id="375" r:id="rId16"/>
    <p:sldId id="376" r:id="rId17"/>
    <p:sldId id="372" r:id="rId18"/>
    <p:sldId id="377" r:id="rId19"/>
    <p:sldId id="379" r:id="rId20"/>
    <p:sldId id="313" r:id="rId21"/>
    <p:sldId id="280" r:id="rId22"/>
    <p:sldId id="318" r:id="rId23"/>
    <p:sldId id="393" r:id="rId24"/>
    <p:sldId id="320" r:id="rId25"/>
    <p:sldId id="317" r:id="rId26"/>
    <p:sldId id="321" r:id="rId27"/>
    <p:sldId id="323" r:id="rId28"/>
    <p:sldId id="351" r:id="rId29"/>
    <p:sldId id="380" r:id="rId30"/>
    <p:sldId id="285" r:id="rId31"/>
    <p:sldId id="326" r:id="rId32"/>
    <p:sldId id="327" r:id="rId33"/>
    <p:sldId id="341" r:id="rId34"/>
    <p:sldId id="381" r:id="rId35"/>
    <p:sldId id="382" r:id="rId36"/>
    <p:sldId id="353" r:id="rId37"/>
    <p:sldId id="358" r:id="rId38"/>
    <p:sldId id="329" r:id="rId39"/>
    <p:sldId id="356" r:id="rId40"/>
    <p:sldId id="328" r:id="rId41"/>
    <p:sldId id="330" r:id="rId42"/>
    <p:sldId id="384" r:id="rId43"/>
    <p:sldId id="385" r:id="rId44"/>
    <p:sldId id="346" r:id="rId45"/>
    <p:sldId id="333" r:id="rId46"/>
    <p:sldId id="386" r:id="rId47"/>
    <p:sldId id="387" r:id="rId48"/>
    <p:sldId id="388" r:id="rId49"/>
    <p:sldId id="296" r:id="rId50"/>
    <p:sldId id="390" r:id="rId51"/>
    <p:sldId id="391" r:id="rId52"/>
    <p:sldId id="359" r:id="rId53"/>
    <p:sldId id="389" r:id="rId54"/>
    <p:sldId id="392" r:id="rId55"/>
    <p:sldId id="362" r:id="rId56"/>
    <p:sldId id="361" r:id="rId57"/>
    <p:sldId id="310" r:id="rId58"/>
    <p:sldId id="297" r:id="rId59"/>
    <p:sldId id="298" r:id="rId60"/>
    <p:sldId id="299" r:id="rId61"/>
    <p:sldId id="300" r:id="rId62"/>
    <p:sldId id="301" r:id="rId63"/>
    <p:sldId id="319" r:id="rId64"/>
  </p:sldIdLst>
  <p:sldSz cx="9144000" cy="5143500" type="screen16x9"/>
  <p:notesSz cx="6400800" cy="8686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38" autoAdjust="0"/>
  </p:normalViewPr>
  <p:slideViewPr>
    <p:cSldViewPr>
      <p:cViewPr varScale="1">
        <p:scale>
          <a:sx n="116" d="100"/>
          <a:sy n="116" d="100"/>
        </p:scale>
        <p:origin x="-832" y="-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434340"/>
          </a:xfrm>
          <a:prstGeom prst="rect">
            <a:avLst/>
          </a:prstGeom>
        </p:spPr>
        <p:txBody>
          <a:bodyPr vert="horz" lIns="86192" tIns="43097" rIns="86192" bIns="4309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434340"/>
          </a:xfrm>
          <a:prstGeom prst="rect">
            <a:avLst/>
          </a:prstGeom>
        </p:spPr>
        <p:txBody>
          <a:bodyPr vert="horz" lIns="86192" tIns="43097" rIns="86192" bIns="43097" rtlCol="0"/>
          <a:lstStyle>
            <a:lvl1pPr algn="r">
              <a:defRPr sz="1200"/>
            </a:lvl1pPr>
          </a:lstStyle>
          <a:p>
            <a:fld id="{6E873F41-613D-42BB-BB3D-3AA33FF93F46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4800" y="652463"/>
            <a:ext cx="57912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192" tIns="43097" rIns="86192" bIns="4309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</p:spPr>
        <p:txBody>
          <a:bodyPr vert="horz" lIns="86192" tIns="43097" rIns="86192" bIns="4309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250953"/>
            <a:ext cx="2773680" cy="434340"/>
          </a:xfrm>
          <a:prstGeom prst="rect">
            <a:avLst/>
          </a:prstGeom>
        </p:spPr>
        <p:txBody>
          <a:bodyPr vert="horz" lIns="86192" tIns="43097" rIns="86192" bIns="4309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8250953"/>
            <a:ext cx="2773680" cy="434340"/>
          </a:xfrm>
          <a:prstGeom prst="rect">
            <a:avLst/>
          </a:prstGeom>
        </p:spPr>
        <p:txBody>
          <a:bodyPr vert="horz" lIns="86192" tIns="43097" rIns="86192" bIns="43097" rtlCol="0" anchor="b"/>
          <a:lstStyle>
            <a:lvl1pPr algn="r">
              <a:defRPr sz="1200"/>
            </a:lvl1pPr>
          </a:lstStyle>
          <a:p>
            <a:fld id="{37575880-C9E7-4729-857C-083C6148E6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4800" y="652463"/>
            <a:ext cx="5791200" cy="3257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75880-C9E7-4729-857C-083C6148E6E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914400"/>
            <a:ext cx="6858000" cy="74295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057400"/>
            <a:ext cx="6858000" cy="2185988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4766310"/>
            <a:ext cx="1219200" cy="274320"/>
          </a:xfrm>
        </p:spPr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80010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80010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5,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5,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42957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4361127" y="2401464"/>
            <a:ext cx="438912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58100" y="171450"/>
            <a:ext cx="1028700" cy="342900"/>
          </a:xfrm>
          <a:prstGeom prst="rect">
            <a:avLst/>
          </a:prstGeom>
        </p:spPr>
      </p:pic>
      <p:pic>
        <p:nvPicPr>
          <p:cNvPr id="9" name="Picture 8" descr="CMS-Color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12467" y="457200"/>
            <a:ext cx="374333" cy="374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/>
          <a:p>
            <a:r>
              <a:rPr lang="en-US" smtClean="0"/>
              <a:t>April 5,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</p:spPr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971550"/>
            <a:ext cx="4041775" cy="51435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57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57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1"/>
            <a:ext cx="2514600" cy="3632597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93169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57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5,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Peter Thomassen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57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75642"/>
            <a:ext cx="182880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3BC6AA-1101-4982-9263-69547861D5E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42957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ms-results.web.cern.ch/cms-results/public-results/preliminary-results/EXO-16-002/index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62000"/>
            <a:ext cx="7086600" cy="1047750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 smtClean="0"/>
              <a:t>Search for Type-III Seesaw Heavy Fermions </a:t>
            </a:r>
            <a:br>
              <a:rPr lang="en-US" sz="2000" b="1" dirty="0" smtClean="0"/>
            </a:br>
            <a:r>
              <a:rPr lang="en-US" sz="2000" b="1" dirty="0" smtClean="0"/>
              <a:t>With </a:t>
            </a:r>
            <a:r>
              <a:rPr lang="en-US" sz="2000" b="1" dirty="0" err="1" smtClean="0"/>
              <a:t>Multilepton</a:t>
            </a:r>
            <a:r>
              <a:rPr lang="en-US" sz="2000" b="1" dirty="0" smtClean="0"/>
              <a:t> Final States using </a:t>
            </a:r>
            <a:br>
              <a:rPr lang="en-US" sz="2000" b="1" dirty="0" smtClean="0"/>
            </a:br>
            <a:r>
              <a:rPr lang="en-US" sz="2000" b="1" dirty="0" smtClean="0"/>
              <a:t>2.3 fb</a:t>
            </a:r>
            <a:r>
              <a:rPr lang="en-US" sz="2000" b="1" baseline="30000" dirty="0" smtClean="0"/>
              <a:t>–1</a:t>
            </a:r>
            <a:r>
              <a:rPr lang="en-US" sz="2000" b="1" dirty="0" smtClean="0"/>
              <a:t> of </a:t>
            </a:r>
            <a:r>
              <a:rPr lang="en-US" sz="2000" b="1" dirty="0" smtClean="0">
                <a:sym typeface="Symbol"/>
              </a:rPr>
              <a:t></a:t>
            </a:r>
            <a:r>
              <a:rPr lang="en-US" sz="2000" b="1" i="1" dirty="0" smtClean="0"/>
              <a:t>s</a:t>
            </a:r>
            <a:r>
              <a:rPr lang="en-US" sz="2000" b="1" dirty="0" smtClean="0"/>
              <a:t> = 13 </a:t>
            </a:r>
            <a:r>
              <a:rPr lang="en-US" sz="2000" b="1" dirty="0" err="1" smtClean="0"/>
              <a:t>TeV</a:t>
            </a:r>
            <a:r>
              <a:rPr lang="en-US" sz="2000" b="1" dirty="0" smtClean="0"/>
              <a:t> proton–proton Collision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057400"/>
            <a:ext cx="6858000" cy="23431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Ph. D. Defense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Peter </a:t>
            </a:r>
            <a:r>
              <a:rPr lang="en-US" dirty="0" err="1" smtClean="0">
                <a:solidFill>
                  <a:schemeClr val="tx1"/>
                </a:solidFill>
              </a:rPr>
              <a:t>Thomassen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April 5, 2016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48856" y="4457700"/>
            <a:ext cx="1152144" cy="384048"/>
          </a:xfrm>
          <a:prstGeom prst="rect">
            <a:avLst/>
          </a:prstGeom>
        </p:spPr>
      </p:pic>
      <p:pic>
        <p:nvPicPr>
          <p:cNvPr id="6" name="Picture 5" descr="CMS-Color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3771900"/>
            <a:ext cx="1023175" cy="102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Seesaw Mechanism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Small </a:t>
            </a:r>
            <a:r>
              <a:rPr lang="en-US" dirty="0" err="1" smtClean="0"/>
              <a:t>Majorana</a:t>
            </a:r>
            <a:r>
              <a:rPr lang="en-US" dirty="0" smtClean="0"/>
              <a:t> mass is mediated by massive partners</a:t>
            </a:r>
            <a:r>
              <a:rPr lang="en-US" dirty="0"/>
              <a:t> </a:t>
            </a:r>
            <a:r>
              <a:rPr lang="en-US" dirty="0" smtClean="0"/>
              <a:t>with Yukawa </a:t>
            </a:r>
            <a:r>
              <a:rPr lang="en-US" dirty="0" err="1" smtClean="0"/>
              <a:t>copulings</a:t>
            </a:r>
            <a:r>
              <a:rPr lang="en-US" dirty="0" smtClean="0"/>
              <a:t> to leptons through Higgs</a:t>
            </a:r>
          </a:p>
          <a:p>
            <a:r>
              <a:rPr lang="en-US" dirty="0" smtClean="0"/>
              <a:t>Type I: Invokes a right-handed singlet state</a:t>
            </a:r>
          </a:p>
          <a:p>
            <a:r>
              <a:rPr lang="en-US" dirty="0" smtClean="0"/>
              <a:t>Type II: Scalar triplet state</a:t>
            </a:r>
          </a:p>
          <a:p>
            <a:r>
              <a:rPr lang="en-US" u="sng" dirty="0" smtClean="0"/>
              <a:t>Type III</a:t>
            </a:r>
            <a:r>
              <a:rPr lang="en-US" dirty="0" smtClean="0"/>
              <a:t>: Implements particle mass for </a:t>
            </a:r>
            <a:r>
              <a:rPr lang="en-US" dirty="0" err="1" smtClean="0"/>
              <a:t>fermionic</a:t>
            </a:r>
            <a:r>
              <a:rPr lang="en-US" dirty="0" smtClean="0"/>
              <a:t> SU(2) triplet</a:t>
            </a:r>
          </a:p>
          <a:p>
            <a:pPr lvl="1"/>
            <a:r>
              <a:rPr lang="en-US" dirty="0" smtClean="0"/>
              <a:t>Heavy Dirac charged leptons: </a:t>
            </a:r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</a:t>
            </a:r>
            <a:endParaRPr lang="en-US" baseline="30000" dirty="0" smtClean="0"/>
          </a:p>
          <a:p>
            <a:pPr lvl="1"/>
            <a:r>
              <a:rPr lang="en-US" dirty="0" smtClean="0"/>
              <a:t>Heavy </a:t>
            </a:r>
            <a:r>
              <a:rPr lang="en-US" dirty="0" err="1" smtClean="0"/>
              <a:t>Majorana</a:t>
            </a:r>
            <a:r>
              <a:rPr lang="en-US" dirty="0" smtClean="0"/>
              <a:t> neutral lepton: </a:t>
            </a:r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0</a:t>
            </a:r>
            <a:endParaRPr lang="en-US" baseline="30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791200" y="3244155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C. </a:t>
            </a:r>
            <a:r>
              <a:rPr lang="en-US" sz="1400" dirty="0" err="1" smtClean="0"/>
              <a:t>Biggio</a:t>
            </a:r>
            <a:r>
              <a:rPr lang="en-US" sz="1400" dirty="0" smtClean="0"/>
              <a:t> and F. Bonnet, “Implementation of the type III seesaw model in </a:t>
            </a:r>
            <a:r>
              <a:rPr lang="en-US" sz="1400" dirty="0" err="1" smtClean="0"/>
              <a:t>FeynRules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/</a:t>
            </a:r>
            <a:r>
              <a:rPr lang="en-US" sz="1400" dirty="0" err="1" smtClean="0"/>
              <a:t>MadGraph</a:t>
            </a:r>
            <a:r>
              <a:rPr lang="en-US" sz="1400" dirty="0" smtClean="0"/>
              <a:t> and prospects for discovery with early LHC data”, Eur. </a:t>
            </a:r>
            <a:r>
              <a:rPr lang="en-US" sz="1400" dirty="0" err="1" smtClean="0"/>
              <a:t>Phys.J</a:t>
            </a:r>
            <a:r>
              <a:rPr lang="en-US" sz="1400" dirty="0" smtClean="0"/>
              <a:t>. C (2012) 72:1899,  doi:10.1140/</a:t>
            </a:r>
            <a:r>
              <a:rPr lang="en-US" sz="1400" dirty="0" err="1" smtClean="0"/>
              <a:t>epjc</a:t>
            </a:r>
            <a:r>
              <a:rPr lang="en-US" sz="1400" dirty="0" smtClean="0"/>
              <a:t>/s10052-012-1899-z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Rcharg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4672" y="1887073"/>
            <a:ext cx="4204528" cy="266587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90950"/>
          </a:xfrm>
        </p:spPr>
        <p:txBody>
          <a:bodyPr>
            <a:normAutofit/>
          </a:bodyPr>
          <a:lstStyle/>
          <a:p>
            <a:r>
              <a:rPr lang="en-US" smtClean="0"/>
              <a:t>Heavy fermions 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produced in pairs</a:t>
            </a:r>
          </a:p>
          <a:p>
            <a:pPr lvl="1"/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+</a:t>
            </a:r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0</a:t>
            </a:r>
            <a:r>
              <a:rPr lang="en-US" dirty="0" smtClean="0">
                <a:sym typeface="Symbol"/>
              </a:rPr>
              <a:t>, </a:t>
            </a:r>
            <a:r>
              <a:rPr lang="en-US" baseline="30000" dirty="0" smtClean="0">
                <a:sym typeface="Symbol"/>
              </a:rPr>
              <a:t>-</a:t>
            </a:r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0</a:t>
            </a:r>
            <a:r>
              <a:rPr lang="en-US" dirty="0" smtClean="0">
                <a:sym typeface="Symbol"/>
              </a:rPr>
              <a:t>, </a:t>
            </a:r>
            <a:r>
              <a:rPr lang="en-US" baseline="30000" dirty="0" smtClean="0">
                <a:sym typeface="Symbol"/>
              </a:rPr>
              <a:t>+</a:t>
            </a:r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-</a:t>
            </a:r>
          </a:p>
          <a:p>
            <a:pPr lvl="0">
              <a:defRPr/>
            </a:pPr>
            <a:r>
              <a:rPr lang="en-US" dirty="0" smtClean="0"/>
              <a:t>Decay modes (per </a:t>
            </a:r>
            <a:r>
              <a:rPr lang="en-US" dirty="0" err="1" smtClean="0"/>
              <a:t>fermion</a:t>
            </a:r>
            <a:r>
              <a:rPr lang="en-US" dirty="0" smtClean="0"/>
              <a:t>):</a:t>
            </a:r>
          </a:p>
          <a:p>
            <a:pPr lvl="1">
              <a:defRPr/>
            </a:pPr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 </a:t>
            </a:r>
            <a:r>
              <a:rPr lang="en-US" dirty="0" smtClean="0">
                <a:sym typeface="Wingdings" pitchFamily="2" charset="2"/>
              </a:rPr>
              <a:t> W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, 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 </a:t>
            </a:r>
            <a:r>
              <a:rPr lang="en-US" dirty="0" smtClean="0">
                <a:sym typeface="Wingdings" pitchFamily="2" charset="2"/>
              </a:rPr>
              <a:t> Z l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,  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 </a:t>
            </a:r>
            <a:r>
              <a:rPr lang="en-US" dirty="0" smtClean="0">
                <a:sym typeface="Wingdings" pitchFamily="2" charset="2"/>
              </a:rPr>
              <a:t> H l</a:t>
            </a:r>
            <a:r>
              <a:rPr lang="en-US" baseline="30000" dirty="0" smtClean="0">
                <a:sym typeface="Symbol"/>
              </a:rPr>
              <a:t></a:t>
            </a:r>
            <a:endParaRPr lang="en-US" dirty="0" smtClean="0"/>
          </a:p>
          <a:p>
            <a:pPr lvl="1">
              <a:defRPr/>
            </a:pPr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0</a:t>
            </a:r>
            <a:r>
              <a:rPr lang="en-US" dirty="0" smtClean="0">
                <a:sym typeface="Symbol"/>
              </a:rPr>
              <a:t> 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W</a:t>
            </a:r>
            <a:r>
              <a:rPr lang="en-US" baseline="30000" dirty="0" err="1" smtClean="0">
                <a:sym typeface="Symbol"/>
              </a:rPr>
              <a:t></a:t>
            </a:r>
            <a:r>
              <a:rPr lang="en-US" dirty="0" err="1" smtClean="0">
                <a:sym typeface="Wingdings" pitchFamily="2" charset="2"/>
              </a:rPr>
              <a:t>l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, </a:t>
            </a:r>
            <a:r>
              <a:rPr lang="en-US" baseline="30000" dirty="0" smtClean="0">
                <a:sym typeface="Symbol"/>
              </a:rPr>
              <a:t>0</a:t>
            </a:r>
            <a:r>
              <a:rPr lang="en-US" dirty="0" smtClean="0">
                <a:sym typeface="Symbol"/>
              </a:rPr>
              <a:t> </a:t>
            </a:r>
            <a:r>
              <a:rPr lang="en-US" dirty="0" smtClean="0">
                <a:sym typeface="Wingdings" pitchFamily="2" charset="2"/>
              </a:rPr>
              <a:t> Z</a:t>
            </a:r>
            <a:r>
              <a:rPr lang="en-US" dirty="0" smtClean="0">
                <a:sym typeface="Symbol"/>
              </a:rPr>
              <a:t>,  </a:t>
            </a:r>
            <a:r>
              <a:rPr lang="en-US" baseline="30000" dirty="0" smtClean="0">
                <a:sym typeface="Symbol"/>
              </a:rPr>
              <a:t>0</a:t>
            </a:r>
            <a:r>
              <a:rPr lang="en-US" dirty="0" smtClean="0">
                <a:sym typeface="Symbol"/>
              </a:rPr>
              <a:t> </a:t>
            </a:r>
            <a:r>
              <a:rPr lang="en-US" dirty="0" smtClean="0">
                <a:sym typeface="Wingdings" pitchFamily="2" charset="2"/>
              </a:rPr>
              <a:t> H</a:t>
            </a:r>
            <a:r>
              <a:rPr lang="en-US" dirty="0" smtClean="0">
                <a:sym typeface="Symbol"/>
              </a:rPr>
              <a:t>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Phenomenology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4038600" y="922275"/>
            <a:ext cx="5334000" cy="1371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2600" dirty="0" smtClean="0"/>
              <a:t>We consider all 27 channels, combining production + decays</a:t>
            </a:r>
            <a:endParaRPr lang="en-US" sz="2300" dirty="0" smtClean="0">
              <a:solidFill>
                <a:schemeClr val="tx2"/>
              </a:solidFill>
            </a:endParaRPr>
          </a:p>
        </p:txBody>
      </p:sp>
      <p:pic>
        <p:nvPicPr>
          <p:cNvPr id="9" name="Picture 8" descr="SeesawXsec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638550"/>
            <a:ext cx="3657600" cy="1010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Rcharg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5800" y="2367699"/>
            <a:ext cx="4267201" cy="232690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90950"/>
          </a:xfrm>
        </p:spPr>
        <p:txBody>
          <a:bodyPr>
            <a:normAutofit/>
          </a:bodyPr>
          <a:lstStyle/>
          <a:p>
            <a:r>
              <a:rPr lang="en-US" dirty="0" smtClean="0"/>
              <a:t>How do </a:t>
            </a:r>
            <a:r>
              <a:rPr lang="en-US" dirty="0" err="1" smtClean="0"/>
              <a:t>multileptons</a:t>
            </a:r>
            <a:r>
              <a:rPr lang="en-US" dirty="0" smtClean="0"/>
              <a:t> (</a:t>
            </a:r>
            <a:r>
              <a:rPr lang="en-US" dirty="0" smtClean="0">
                <a:sym typeface="Symbol"/>
              </a:rPr>
              <a:t> 3</a:t>
            </a:r>
            <a:r>
              <a:rPr lang="en-US" dirty="0" smtClean="0"/>
              <a:t>) arise?</a:t>
            </a:r>
          </a:p>
          <a:p>
            <a:pPr lvl="1"/>
            <a:r>
              <a:rPr lang="en-US" dirty="0" smtClean="0"/>
              <a:t>Most modes produce a lepton directly</a:t>
            </a:r>
          </a:p>
          <a:p>
            <a:pPr lvl="1"/>
            <a:r>
              <a:rPr lang="en-US" dirty="0" smtClean="0"/>
              <a:t>W, Z, H yield </a:t>
            </a:r>
            <a:r>
              <a:rPr lang="en-US" dirty="0" smtClean="0">
                <a:sym typeface="Symbol"/>
              </a:rPr>
              <a:t> </a:t>
            </a:r>
            <a:r>
              <a:rPr lang="en-US" dirty="0" smtClean="0"/>
              <a:t>2 additional leptons</a:t>
            </a:r>
          </a:p>
          <a:p>
            <a:pPr lvl="1"/>
            <a:r>
              <a:rPr lang="en-US" dirty="0" smtClean="0"/>
              <a:t>Leptons might be on or off Z</a:t>
            </a:r>
          </a:p>
          <a:p>
            <a:r>
              <a:rPr lang="en-US" dirty="0" smtClean="0"/>
              <a:t>If W’s are present, some </a:t>
            </a:r>
            <a:br>
              <a:rPr lang="en-US" dirty="0" smtClean="0"/>
            </a:br>
            <a:r>
              <a:rPr lang="en-US" dirty="0" smtClean="0"/>
              <a:t>MET is expected</a:t>
            </a:r>
          </a:p>
          <a:p>
            <a:r>
              <a:rPr lang="en-US" dirty="0" smtClean="0"/>
              <a:t>We don’t expect b-jets or </a:t>
            </a:r>
            <a:br>
              <a:rPr lang="en-US" dirty="0" smtClean="0"/>
            </a:br>
            <a:r>
              <a:rPr lang="en-US" dirty="0" smtClean="0"/>
              <a:t>very high </a:t>
            </a:r>
            <a:r>
              <a:rPr lang="en-US" dirty="0" err="1" smtClean="0"/>
              <a:t>hadronic</a:t>
            </a:r>
            <a:r>
              <a:rPr lang="en-US" dirty="0" smtClean="0"/>
              <a:t> activity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Phenomenology (II)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Theoretical Overview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Experimental Apparatus</a:t>
            </a:r>
          </a:p>
          <a:p>
            <a:r>
              <a:rPr lang="en-US" dirty="0" smtClean="0"/>
              <a:t>Datasets and Event Selection</a:t>
            </a:r>
          </a:p>
          <a:p>
            <a:r>
              <a:rPr lang="en-US" dirty="0" smtClean="0"/>
              <a:t>Search Strategy</a:t>
            </a:r>
          </a:p>
          <a:p>
            <a:r>
              <a:rPr lang="en-US" dirty="0" smtClean="0"/>
              <a:t>Background Estimation</a:t>
            </a:r>
          </a:p>
          <a:p>
            <a:r>
              <a:rPr lang="en-US" dirty="0" smtClean="0"/>
              <a:t>Systematic Uncertainties</a:t>
            </a:r>
          </a:p>
          <a:p>
            <a:r>
              <a:rPr lang="en-US" dirty="0" smtClean="0"/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 err="1" smtClean="0"/>
              <a:t>Hadron</a:t>
            </a:r>
            <a:r>
              <a:rPr lang="en-US" dirty="0" smtClean="0"/>
              <a:t> Collider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dirty="0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Operated by CERN</a:t>
            </a:r>
          </a:p>
          <a:p>
            <a:r>
              <a:rPr lang="en-US" dirty="0" smtClean="0"/>
              <a:t>Located 100 m underground near Geneva (Switzerland)</a:t>
            </a:r>
          </a:p>
          <a:p>
            <a:r>
              <a:rPr lang="en-US" dirty="0" smtClean="0"/>
              <a:t>26.7 km circumference</a:t>
            </a:r>
          </a:p>
          <a:p>
            <a:r>
              <a:rPr lang="en-US" dirty="0" smtClean="0"/>
              <a:t>~ 1200 superconducting magnets </a:t>
            </a:r>
            <a:r>
              <a:rPr lang="en-US" dirty="0" smtClean="0">
                <a:sym typeface="Symbol"/>
              </a:rPr>
              <a:t> field of 8.33 T</a:t>
            </a:r>
          </a:p>
          <a:p>
            <a:pPr lvl="1"/>
            <a:r>
              <a:rPr lang="en-US" dirty="0" smtClean="0">
                <a:sym typeface="Symbol"/>
              </a:rPr>
              <a:t>used to accelerate protons which collide at designated interaction points surrounded by particle detectors</a:t>
            </a:r>
          </a:p>
          <a:p>
            <a:r>
              <a:rPr lang="en-US" dirty="0" smtClean="0">
                <a:sym typeface="Symbol"/>
              </a:rPr>
              <a:t>Design center-of-mass energy </a:t>
            </a:r>
            <a:r>
              <a:rPr lang="en-US" i="1" dirty="0" smtClean="0">
                <a:sym typeface="Symbol"/>
              </a:rPr>
              <a:t>s</a:t>
            </a:r>
            <a:r>
              <a:rPr lang="en-US" dirty="0" smtClean="0">
                <a:sym typeface="Symbol"/>
              </a:rPr>
              <a:t> = 14 </a:t>
            </a:r>
            <a:r>
              <a:rPr lang="en-US" dirty="0" err="1" smtClean="0">
                <a:sym typeface="Symbol"/>
              </a:rPr>
              <a:t>TeV</a:t>
            </a:r>
            <a:endParaRPr lang="en-US" dirty="0" smtClean="0">
              <a:sym typeface="Symbol"/>
            </a:endParaRPr>
          </a:p>
          <a:p>
            <a:r>
              <a:rPr lang="en-US" dirty="0" smtClean="0">
                <a:sym typeface="Symbol"/>
              </a:rPr>
              <a:t>2015: </a:t>
            </a:r>
            <a:r>
              <a:rPr lang="en-US" i="1" dirty="0" smtClean="0">
                <a:sym typeface="Symbol"/>
              </a:rPr>
              <a:t>s</a:t>
            </a:r>
            <a:r>
              <a:rPr lang="en-US" dirty="0" smtClean="0">
                <a:sym typeface="Symbol"/>
              </a:rPr>
              <a:t> = 13 </a:t>
            </a:r>
            <a:r>
              <a:rPr lang="en-US" dirty="0" err="1" smtClean="0">
                <a:sym typeface="Symbol"/>
              </a:rPr>
              <a:t>TeV</a:t>
            </a:r>
            <a:r>
              <a:rPr lang="en-US" dirty="0" smtClean="0">
                <a:sym typeface="Symbol"/>
              </a:rPr>
              <a:t> with 25 ns bunch spacing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CMS Detector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dirty="0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Large, general purpose detector system at the LHC</a:t>
            </a:r>
          </a:p>
          <a:p>
            <a:pPr lvl="1"/>
            <a:r>
              <a:rPr lang="en-US" dirty="0" smtClean="0"/>
              <a:t>15 m diameter, weight of 12,500 tons</a:t>
            </a:r>
          </a:p>
          <a:p>
            <a:pPr lvl="1"/>
            <a:r>
              <a:rPr lang="en-US" u="sng" dirty="0" smtClean="0"/>
              <a:t>Main feature</a:t>
            </a:r>
            <a:r>
              <a:rPr lang="en-US" dirty="0" smtClean="0"/>
              <a:t>: Superconducting solenoid, providing a 3.8 T magnetic field for precise measurement of charged particles</a:t>
            </a:r>
          </a:p>
          <a:p>
            <a:r>
              <a:rPr lang="en-US" dirty="0" smtClean="0"/>
              <a:t>Coordinate system:</a:t>
            </a:r>
          </a:p>
          <a:p>
            <a:pPr lvl="1"/>
            <a:r>
              <a:rPr lang="en-US" i="1" dirty="0" smtClean="0"/>
              <a:t>x</a:t>
            </a:r>
            <a:r>
              <a:rPr lang="en-US" dirty="0" smtClean="0"/>
              <a:t> towards center, </a:t>
            </a:r>
            <a:r>
              <a:rPr lang="en-US" i="1" dirty="0" smtClean="0"/>
              <a:t>y</a:t>
            </a:r>
            <a:r>
              <a:rPr lang="en-US" dirty="0" smtClean="0"/>
              <a:t> upwards, </a:t>
            </a:r>
            <a:r>
              <a:rPr lang="en-US" i="1" dirty="0" smtClean="0"/>
              <a:t>z</a:t>
            </a:r>
            <a:r>
              <a:rPr lang="en-US" dirty="0" smtClean="0"/>
              <a:t> along </a:t>
            </a:r>
            <a:r>
              <a:rPr lang="en-US" dirty="0" err="1" smtClean="0"/>
              <a:t>beampipe</a:t>
            </a:r>
            <a:r>
              <a:rPr lang="en-US" dirty="0" smtClean="0"/>
              <a:t> (counterclockwise)</a:t>
            </a:r>
          </a:p>
          <a:p>
            <a:pPr lvl="1"/>
            <a:r>
              <a:rPr lang="en-US" dirty="0" smtClean="0"/>
              <a:t>cylindrical coordinates </a:t>
            </a:r>
            <a:r>
              <a:rPr lang="en-US" dirty="0" smtClean="0">
                <a:sym typeface="Symbol"/>
              </a:rPr>
              <a:t> and ; </a:t>
            </a:r>
            <a:r>
              <a:rPr lang="en-US" dirty="0" err="1" smtClean="0">
                <a:sym typeface="Symbol"/>
              </a:rPr>
              <a:t>pseudorapidity</a:t>
            </a:r>
            <a:r>
              <a:rPr lang="en-US" dirty="0" smtClean="0">
                <a:sym typeface="Symbol"/>
              </a:rPr>
              <a:t> </a:t>
            </a:r>
            <a:r>
              <a:rPr lang="en-US" dirty="0" smtClean="0"/>
              <a:t> = –log tan(</a:t>
            </a:r>
            <a:r>
              <a:rPr lang="en-US" dirty="0" smtClean="0">
                <a:sym typeface="Symbol"/>
              </a:rPr>
              <a:t></a:t>
            </a:r>
            <a:r>
              <a:rPr lang="en-US" dirty="0" smtClean="0"/>
              <a:t>/2)</a:t>
            </a:r>
          </a:p>
          <a:p>
            <a:pPr lvl="1"/>
            <a:r>
              <a:rPr lang="en-US" dirty="0" smtClean="0"/>
              <a:t>distance measurements: </a:t>
            </a:r>
            <a:r>
              <a:rPr lang="en-US" dirty="0" smtClean="0">
                <a:sym typeface="Symbol"/>
              </a:rPr>
              <a:t></a:t>
            </a:r>
            <a:r>
              <a:rPr lang="en-US" i="1" dirty="0" smtClean="0">
                <a:sym typeface="Symbol"/>
              </a:rPr>
              <a:t>R</a:t>
            </a:r>
            <a:r>
              <a:rPr lang="en-US" dirty="0" smtClean="0">
                <a:sym typeface="Symbol"/>
              </a:rPr>
              <a:t> = (()</a:t>
            </a:r>
            <a:r>
              <a:rPr lang="en-US" baseline="30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+ ()</a:t>
            </a:r>
            <a:r>
              <a:rPr lang="en-US" baseline="30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)</a:t>
            </a:r>
            <a:endParaRPr lang="en-US" dirty="0" smtClean="0"/>
          </a:p>
          <a:p>
            <a:r>
              <a:rPr lang="en-US" dirty="0" smtClean="0"/>
              <a:t>2015 integrated luminosity: 2.3 fb</a:t>
            </a:r>
            <a:r>
              <a:rPr lang="en-US" baseline="30000" dirty="0" smtClean="0"/>
              <a:t>–1</a:t>
            </a:r>
          </a:p>
          <a:p>
            <a:pPr lvl="1"/>
            <a:r>
              <a:rPr lang="en-US" dirty="0" smtClean="0"/>
              <a:t>Trigger system to skim data before permanent storage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 through the CMS Detector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Content Placeholder 6" descr="CMS_Slice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914399"/>
            <a:ext cx="7391400" cy="38000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Theoretical Overview</a:t>
            </a:r>
          </a:p>
          <a:p>
            <a:r>
              <a:rPr lang="en-US" dirty="0" smtClean="0"/>
              <a:t>Experimental Apparatus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Datasets and Event Selection</a:t>
            </a:r>
          </a:p>
          <a:p>
            <a:r>
              <a:rPr lang="en-US" dirty="0" smtClean="0"/>
              <a:t>Search Strategy</a:t>
            </a:r>
          </a:p>
          <a:p>
            <a:r>
              <a:rPr lang="en-US" dirty="0" smtClean="0"/>
              <a:t>Background Estimation</a:t>
            </a:r>
          </a:p>
          <a:p>
            <a:r>
              <a:rPr lang="en-US" dirty="0" smtClean="0"/>
              <a:t>Systematic Uncertainties</a:t>
            </a:r>
          </a:p>
          <a:p>
            <a:r>
              <a:rPr lang="en-US" dirty="0" smtClean="0"/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samples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Triggers, reconstruction </a:t>
            </a:r>
            <a:br>
              <a:rPr lang="en-US" dirty="0" smtClean="0"/>
            </a:br>
            <a:r>
              <a:rPr lang="en-US" dirty="0" smtClean="0"/>
              <a:t>periods, and integrated </a:t>
            </a:r>
            <a:br>
              <a:rPr lang="en-US" dirty="0" smtClean="0"/>
            </a:br>
            <a:r>
              <a:rPr lang="en-US" dirty="0" smtClean="0"/>
              <a:t>luminosity listed on the </a:t>
            </a:r>
            <a:br>
              <a:rPr lang="en-US" dirty="0" smtClean="0"/>
            </a:br>
            <a:r>
              <a:rPr lang="en-US" dirty="0" smtClean="0"/>
              <a:t>right</a:t>
            </a:r>
          </a:p>
          <a:p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  <a:r>
              <a:rPr lang="en-US" dirty="0" smtClean="0"/>
              <a:t>(transverse momentum) thresholds</a:t>
            </a:r>
            <a:r>
              <a:rPr lang="en-US" dirty="0" smtClean="0"/>
              <a:t>:</a:t>
            </a:r>
          </a:p>
          <a:p>
            <a:pPr lvl="1">
              <a:tabLst>
                <a:tab pos="2173288" algn="l"/>
              </a:tabLst>
            </a:pPr>
            <a:r>
              <a:rPr lang="en-US" dirty="0" err="1" smtClean="0"/>
              <a:t>DoubleEG</a:t>
            </a:r>
            <a:r>
              <a:rPr lang="en-US" dirty="0" smtClean="0"/>
              <a:t>:	17 </a:t>
            </a:r>
            <a:r>
              <a:rPr lang="en-US" dirty="0" err="1" smtClean="0"/>
              <a:t>GeV</a:t>
            </a:r>
            <a:r>
              <a:rPr lang="en-US" dirty="0" smtClean="0"/>
              <a:t>, 12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>
              <a:tabLst>
                <a:tab pos="2173288" algn="l"/>
              </a:tabLst>
            </a:pPr>
            <a:r>
              <a:rPr lang="en-US" dirty="0" err="1" smtClean="0"/>
              <a:t>DoubleMuon</a:t>
            </a:r>
            <a:r>
              <a:rPr lang="en-US" dirty="0" smtClean="0"/>
              <a:t>:	17 </a:t>
            </a:r>
            <a:r>
              <a:rPr lang="en-US" dirty="0" err="1" smtClean="0"/>
              <a:t>GeV</a:t>
            </a:r>
            <a:r>
              <a:rPr lang="en-US" dirty="0" smtClean="0"/>
              <a:t>, 8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>
              <a:tabLst>
                <a:tab pos="2173288" algn="l"/>
              </a:tabLst>
            </a:pPr>
            <a:r>
              <a:rPr lang="en-US" dirty="0" err="1" smtClean="0"/>
              <a:t>MuonEG</a:t>
            </a:r>
            <a:r>
              <a:rPr lang="en-US" dirty="0" smtClean="0"/>
              <a:t>: 	a) 17 </a:t>
            </a:r>
            <a:r>
              <a:rPr lang="en-US" dirty="0" err="1" smtClean="0"/>
              <a:t>GeV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</a:t>
            </a:r>
            <a:r>
              <a:rPr lang="en-US" dirty="0" smtClean="0"/>
              <a:t>, 12 </a:t>
            </a:r>
            <a:r>
              <a:rPr lang="en-US" dirty="0" err="1" smtClean="0"/>
              <a:t>GeV</a:t>
            </a:r>
            <a:r>
              <a:rPr lang="en-US" dirty="0" smtClean="0"/>
              <a:t> e;  b) 17 </a:t>
            </a:r>
            <a:r>
              <a:rPr lang="en-US" dirty="0" err="1" smtClean="0"/>
              <a:t>GeV</a:t>
            </a:r>
            <a:r>
              <a:rPr lang="en-US" dirty="0" smtClean="0"/>
              <a:t> e, 8 </a:t>
            </a:r>
            <a:r>
              <a:rPr lang="en-US" dirty="0" err="1" smtClean="0"/>
              <a:t>GeV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</a:t>
            </a:r>
            <a:endParaRPr lang="en-US" dirty="0"/>
          </a:p>
        </p:txBody>
      </p:sp>
      <p:pic>
        <p:nvPicPr>
          <p:cNvPr id="7" name="Picture 6" descr="SamplesDat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971550"/>
            <a:ext cx="3886200" cy="16328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 and </a:t>
            </a:r>
            <a:r>
              <a:rPr lang="en-US" dirty="0" err="1" smtClean="0"/>
              <a:t>Preselection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Selections:</a:t>
            </a:r>
          </a:p>
          <a:p>
            <a:pPr lvl="1"/>
            <a:r>
              <a:rPr lang="en-US" dirty="0" smtClean="0"/>
              <a:t>Using standard object ID</a:t>
            </a:r>
          </a:p>
          <a:p>
            <a:pPr lvl="1"/>
            <a:r>
              <a:rPr lang="en-US" dirty="0" smtClean="0"/>
              <a:t>electrons:	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&gt; 10 </a:t>
            </a:r>
            <a:r>
              <a:rPr lang="en-US" dirty="0" err="1" smtClean="0"/>
              <a:t>GeV</a:t>
            </a:r>
            <a:r>
              <a:rPr lang="en-US" dirty="0" smtClean="0"/>
              <a:t>, |</a:t>
            </a:r>
            <a:r>
              <a:rPr lang="en-US" dirty="0" smtClean="0">
                <a:sym typeface="Symbol"/>
              </a:rPr>
              <a:t></a:t>
            </a:r>
            <a:r>
              <a:rPr lang="en-US" dirty="0" smtClean="0"/>
              <a:t>| &lt; 2.5, non-triggering MVA (tight)</a:t>
            </a:r>
          </a:p>
          <a:p>
            <a:pPr lvl="1"/>
            <a:r>
              <a:rPr lang="en-US" dirty="0" err="1" smtClean="0"/>
              <a:t>muons</a:t>
            </a:r>
            <a:r>
              <a:rPr lang="en-US" dirty="0" smtClean="0"/>
              <a:t>:	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&gt; 10 </a:t>
            </a:r>
            <a:r>
              <a:rPr lang="en-US" dirty="0" err="1" smtClean="0"/>
              <a:t>GeV</a:t>
            </a:r>
            <a:r>
              <a:rPr lang="en-US" dirty="0" smtClean="0"/>
              <a:t>, |</a:t>
            </a:r>
            <a:r>
              <a:rPr lang="en-US" dirty="0" smtClean="0">
                <a:sym typeface="Symbol"/>
              </a:rPr>
              <a:t></a:t>
            </a:r>
            <a:r>
              <a:rPr lang="en-US" dirty="0" smtClean="0"/>
              <a:t>| &lt; 2.4, medium ID</a:t>
            </a:r>
          </a:p>
          <a:p>
            <a:pPr lvl="1"/>
            <a:r>
              <a:rPr lang="en-US" dirty="0" smtClean="0"/>
              <a:t>jets:	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&gt; 30 </a:t>
            </a:r>
            <a:r>
              <a:rPr lang="en-US" dirty="0" err="1" smtClean="0"/>
              <a:t>GeV</a:t>
            </a:r>
            <a:r>
              <a:rPr lang="en-US" dirty="0" smtClean="0"/>
              <a:t>, |</a:t>
            </a:r>
            <a:r>
              <a:rPr lang="en-US" dirty="0" smtClean="0">
                <a:sym typeface="Symbol"/>
              </a:rPr>
              <a:t></a:t>
            </a:r>
            <a:r>
              <a:rPr lang="en-US" dirty="0" smtClean="0"/>
              <a:t>| &lt; 2.4</a:t>
            </a:r>
          </a:p>
          <a:p>
            <a:r>
              <a:rPr lang="en-US" dirty="0" smtClean="0"/>
              <a:t>Leptons are required to pass</a:t>
            </a:r>
          </a:p>
          <a:p>
            <a:pPr lvl="1"/>
            <a:r>
              <a:rPr lang="en-US" dirty="0" smtClean="0"/>
              <a:t>20/15/10 </a:t>
            </a:r>
            <a:r>
              <a:rPr lang="en-US" dirty="0" err="1" smtClean="0"/>
              <a:t>GeV</a:t>
            </a:r>
            <a:r>
              <a:rPr lang="en-US" dirty="0" smtClean="0"/>
              <a:t> thresholds (to achieve trigger efficiency ~100%)</a:t>
            </a:r>
          </a:p>
          <a:p>
            <a:pPr lvl="1"/>
            <a:r>
              <a:rPr lang="en-US" dirty="0" err="1" smtClean="0"/>
              <a:t>d</a:t>
            </a:r>
            <a:r>
              <a:rPr lang="en-US" baseline="-25000" dirty="0" err="1" smtClean="0"/>
              <a:t>z</a:t>
            </a:r>
            <a:r>
              <a:rPr lang="en-US" dirty="0" smtClean="0"/>
              <a:t> &lt; 0.1cm,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xy</a:t>
            </a:r>
            <a:r>
              <a:rPr lang="en-US" dirty="0" smtClean="0"/>
              <a:t> &lt; 0.05cm (rejecting leptons from heavy quark decays)</a:t>
            </a:r>
          </a:p>
          <a:p>
            <a:r>
              <a:rPr lang="en-US" dirty="0" smtClean="0"/>
              <a:t>We reject events with an opposite-sign same-flavor (OSSF) lepton pair with an invariant mass below 12 </a:t>
            </a:r>
            <a:r>
              <a:rPr lang="en-US" dirty="0" err="1" smtClean="0"/>
              <a:t>GeV</a:t>
            </a:r>
            <a:r>
              <a:rPr lang="en-US" dirty="0" smtClean="0"/>
              <a:t> (low-mass resonances like J/</a:t>
            </a:r>
            <a:r>
              <a:rPr lang="en-US" dirty="0" smtClean="0">
                <a:sym typeface="Symbol"/>
              </a:rPr>
              <a:t></a:t>
            </a:r>
            <a:r>
              <a:rPr lang="en-US" dirty="0" smtClean="0"/>
              <a:t>, …)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Introduction</a:t>
            </a:r>
          </a:p>
          <a:p>
            <a:r>
              <a:rPr lang="en-US" dirty="0" smtClean="0"/>
              <a:t>Theoretical Overview</a:t>
            </a:r>
          </a:p>
          <a:p>
            <a:r>
              <a:rPr lang="en-US" dirty="0" smtClean="0"/>
              <a:t>Experimental Apparatus</a:t>
            </a:r>
          </a:p>
          <a:p>
            <a:r>
              <a:rPr lang="en-US" dirty="0" smtClean="0"/>
              <a:t>Datasets and Event Selection</a:t>
            </a:r>
          </a:p>
          <a:p>
            <a:r>
              <a:rPr lang="en-US" dirty="0" smtClean="0"/>
              <a:t>Search Strategy</a:t>
            </a:r>
          </a:p>
          <a:p>
            <a:r>
              <a:rPr lang="en-US" dirty="0" smtClean="0"/>
              <a:t>Background Estimation</a:t>
            </a:r>
          </a:p>
          <a:p>
            <a:r>
              <a:rPr lang="en-US" dirty="0" smtClean="0"/>
              <a:t>Systematic Uncertainties</a:t>
            </a:r>
          </a:p>
          <a:p>
            <a:r>
              <a:rPr lang="en-US" dirty="0" smtClean="0"/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Theoretical Overview</a:t>
            </a:r>
          </a:p>
          <a:p>
            <a:r>
              <a:rPr lang="en-US" dirty="0" smtClean="0"/>
              <a:t>Experimental Apparatus</a:t>
            </a:r>
          </a:p>
          <a:p>
            <a:r>
              <a:rPr lang="en-US" dirty="0" smtClean="0"/>
              <a:t>Datasets and Event Selection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Search Strategy</a:t>
            </a:r>
          </a:p>
          <a:p>
            <a:r>
              <a:rPr lang="en-US" dirty="0" smtClean="0"/>
              <a:t>Background Estimation</a:t>
            </a:r>
          </a:p>
          <a:p>
            <a:r>
              <a:rPr lang="en-US" dirty="0" smtClean="0"/>
              <a:t>Systematic Uncertainties</a:t>
            </a:r>
          </a:p>
          <a:p>
            <a:r>
              <a:rPr lang="en-US" dirty="0" smtClean="0"/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Strategy: Event Classification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Basics: require 3 or more light leptons</a:t>
            </a:r>
          </a:p>
          <a:p>
            <a:r>
              <a:rPr lang="en-US" dirty="0" smtClean="0"/>
              <a:t>Apart from that: Don’t cut, but bin in certain event properties</a:t>
            </a:r>
          </a:p>
          <a:p>
            <a:pPr lvl="1"/>
            <a:r>
              <a:rPr lang="en-US" dirty="0" smtClean="0"/>
              <a:t>Take advantage of the power of cuts (high signal-to-background ratio), but still make use of the rest of the data</a:t>
            </a:r>
          </a:p>
          <a:p>
            <a:r>
              <a:rPr lang="en-US" dirty="0" smtClean="0"/>
              <a:t>Bin in the number of leptons</a:t>
            </a:r>
          </a:p>
          <a:p>
            <a:r>
              <a:rPr lang="en-US" dirty="0" smtClean="0"/>
              <a:t>Bin in the number of opposite-sign same-flavor (OSSF) pairs</a:t>
            </a:r>
          </a:p>
          <a:p>
            <a:pPr lvl="1"/>
            <a:r>
              <a:rPr lang="en-US" dirty="0" smtClean="0"/>
              <a:t>For events with an OSSF pair, categorize by its invariant mass (below/on/above Z window, which is 91</a:t>
            </a:r>
            <a:r>
              <a:rPr lang="en-US" dirty="0" smtClean="0">
                <a:sym typeface="Symbol"/>
              </a:rPr>
              <a:t>10 </a:t>
            </a:r>
            <a:r>
              <a:rPr lang="en-US" dirty="0" err="1" smtClean="0">
                <a:sym typeface="Symbol"/>
              </a:rPr>
              <a:t>GeV</a:t>
            </a:r>
            <a:r>
              <a:rPr lang="en-US" dirty="0" smtClean="0">
                <a:sym typeface="Symbol"/>
              </a:rPr>
              <a:t>)</a:t>
            </a:r>
          </a:p>
          <a:p>
            <a:r>
              <a:rPr lang="en-US" dirty="0" smtClean="0">
                <a:sym typeface="Symbol"/>
              </a:rPr>
              <a:t>Bin in L</a:t>
            </a:r>
            <a:r>
              <a:rPr lang="en-US" baseline="-25000" dirty="0" smtClean="0">
                <a:sym typeface="Symbol"/>
              </a:rPr>
              <a:t>T</a:t>
            </a:r>
            <a:r>
              <a:rPr lang="en-US" dirty="0" smtClean="0">
                <a:sym typeface="Symbol"/>
              </a:rPr>
              <a:t> + MET (details later)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Regions: Kinematic Binning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signal populates regions with 3 or </a:t>
            </a:r>
            <a:r>
              <a:rPr lang="en-US" dirty="0" smtClean="0">
                <a:sym typeface="Symbol"/>
              </a:rPr>
              <a:t> 4 leptons, both with or without OSSF pairs which may (or may not) be on Z</a:t>
            </a:r>
          </a:p>
          <a:p>
            <a:r>
              <a:rPr lang="en-US" dirty="0" smtClean="0">
                <a:sym typeface="Symbol"/>
              </a:rPr>
              <a:t>The transverse momentum sum (L</a:t>
            </a:r>
            <a:r>
              <a:rPr lang="en-US" baseline="-25000" dirty="0" smtClean="0">
                <a:sym typeface="Symbol"/>
              </a:rPr>
              <a:t>T</a:t>
            </a:r>
            <a:r>
              <a:rPr lang="en-US" dirty="0" smtClean="0">
                <a:sym typeface="Symbol"/>
              </a:rPr>
              <a:t>) of the signal leptons is much higher than from standard model background, due to the higher parent particle masses (~400 </a:t>
            </a:r>
            <a:r>
              <a:rPr lang="en-US" dirty="0" err="1" smtClean="0">
                <a:sym typeface="Symbol"/>
              </a:rPr>
              <a:t>GeV</a:t>
            </a:r>
            <a:r>
              <a:rPr lang="en-US" dirty="0" smtClean="0">
                <a:sym typeface="Symbol"/>
              </a:rPr>
              <a:t>)</a:t>
            </a:r>
          </a:p>
          <a:p>
            <a:r>
              <a:rPr lang="en-US" dirty="0" smtClean="0">
                <a:sym typeface="Symbol"/>
              </a:rPr>
              <a:t>However, the amount of MET and the signal lepton </a:t>
            </a:r>
            <a:r>
              <a:rPr lang="en-US" dirty="0" err="1" smtClean="0">
                <a:sym typeface="Symbol"/>
              </a:rPr>
              <a:t>p</a:t>
            </a:r>
            <a:r>
              <a:rPr lang="en-US" baseline="-25000" dirty="0" err="1" smtClean="0">
                <a:sym typeface="Symbol"/>
              </a:rPr>
              <a:t>T</a:t>
            </a:r>
            <a:r>
              <a:rPr lang="en-US" dirty="0" err="1" smtClean="0">
                <a:sym typeface="Symbol"/>
              </a:rPr>
              <a:t>’s</a:t>
            </a:r>
            <a:r>
              <a:rPr lang="en-US" dirty="0" smtClean="0">
                <a:sym typeface="Symbol"/>
              </a:rPr>
              <a:t> vary depending on the decay channel. Examples:</a:t>
            </a:r>
          </a:p>
          <a:p>
            <a:pPr lvl="1"/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 </a:t>
            </a:r>
            <a:r>
              <a:rPr lang="en-US" dirty="0" smtClean="0">
                <a:sym typeface="Symbol"/>
              </a:rPr>
              <a:t> l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 Z  l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l’</a:t>
            </a:r>
            <a:r>
              <a:rPr lang="en-US" baseline="30000" dirty="0" err="1" smtClean="0">
                <a:sym typeface="Symbol"/>
              </a:rPr>
              <a:t>+</a:t>
            </a:r>
            <a:r>
              <a:rPr lang="en-US" dirty="0" err="1" smtClean="0">
                <a:sym typeface="Symbol"/>
              </a:rPr>
              <a:t>l</a:t>
            </a:r>
            <a:r>
              <a:rPr lang="en-US" dirty="0" smtClean="0">
                <a:sym typeface="Symbol"/>
              </a:rPr>
              <a:t>’</a:t>
            </a:r>
            <a:r>
              <a:rPr lang="en-US" baseline="30000" dirty="0" smtClean="0">
                <a:sym typeface="Symbol"/>
              </a:rPr>
              <a:t>–</a:t>
            </a:r>
            <a:r>
              <a:rPr lang="en-US" dirty="0" smtClean="0">
                <a:sym typeface="Symbol"/>
              </a:rPr>
              <a:t>		high lepton </a:t>
            </a:r>
            <a:r>
              <a:rPr lang="en-US" dirty="0" err="1" smtClean="0">
                <a:sym typeface="Symbol"/>
              </a:rPr>
              <a:t>p</a:t>
            </a:r>
            <a:r>
              <a:rPr lang="en-US" baseline="-25000" dirty="0" err="1" smtClean="0">
                <a:sym typeface="Symbol"/>
              </a:rPr>
              <a:t>T</a:t>
            </a:r>
            <a:r>
              <a:rPr lang="en-US" dirty="0" err="1" smtClean="0">
                <a:sym typeface="Symbol"/>
              </a:rPr>
              <a:t>’s</a:t>
            </a:r>
            <a:r>
              <a:rPr lang="en-US" dirty="0" smtClean="0">
                <a:sym typeface="Symbol"/>
              </a:rPr>
              <a:t>, no MET</a:t>
            </a:r>
          </a:p>
          <a:p>
            <a:pPr lvl="1"/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0 </a:t>
            </a:r>
            <a:r>
              <a:rPr lang="en-US" dirty="0" smtClean="0">
                <a:sym typeface="Symbol"/>
              </a:rPr>
              <a:t> H  WW		lower lepton </a:t>
            </a:r>
            <a:r>
              <a:rPr lang="en-US" dirty="0" err="1" smtClean="0">
                <a:sym typeface="Symbol"/>
              </a:rPr>
              <a:t>p</a:t>
            </a:r>
            <a:r>
              <a:rPr lang="en-US" baseline="-25000" dirty="0" err="1" smtClean="0">
                <a:sym typeface="Symbol"/>
              </a:rPr>
              <a:t>T</a:t>
            </a:r>
            <a:r>
              <a:rPr lang="en-US" dirty="0" err="1" smtClean="0">
                <a:sym typeface="Symbol"/>
              </a:rPr>
              <a:t>’s</a:t>
            </a:r>
            <a:r>
              <a:rPr lang="en-US" dirty="0" smtClean="0">
                <a:sym typeface="Symbol"/>
              </a:rPr>
              <a:t>, significant MET</a:t>
            </a:r>
          </a:p>
          <a:p>
            <a:r>
              <a:rPr lang="en-US" dirty="0" smtClean="0">
                <a:sym typeface="Symbol"/>
              </a:rPr>
              <a:t>The quantity L</a:t>
            </a:r>
            <a:r>
              <a:rPr lang="en-US" baseline="-25000" dirty="0" smtClean="0">
                <a:sym typeface="Symbol"/>
              </a:rPr>
              <a:t>T</a:t>
            </a:r>
            <a:r>
              <a:rPr lang="en-US" dirty="0" smtClean="0">
                <a:sym typeface="Symbol"/>
              </a:rPr>
              <a:t> + MET covers both cases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Regions: Kinematic Binning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Content Placeholder 6" descr="LTMET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438400" y="914399"/>
            <a:ext cx="4267200" cy="38320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Regions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leads us to the following binning scheme (total: 20)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ym typeface="Symbol"/>
              </a:rPr>
              <a:t>Overlap with background control regions is removed  (details later)</a:t>
            </a:r>
          </a:p>
        </p:txBody>
      </p:sp>
      <p:pic>
        <p:nvPicPr>
          <p:cNvPr id="8" name="Picture 7" descr="S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5117" y="1458803"/>
            <a:ext cx="6327283" cy="1798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Theoretical Overview</a:t>
            </a:r>
          </a:p>
          <a:p>
            <a:r>
              <a:rPr lang="en-US" dirty="0" smtClean="0"/>
              <a:t>Experimental Apparatus</a:t>
            </a:r>
          </a:p>
          <a:p>
            <a:r>
              <a:rPr lang="en-US" dirty="0" smtClean="0"/>
              <a:t>Datasets and Event Selection</a:t>
            </a:r>
          </a:p>
          <a:p>
            <a:r>
              <a:rPr lang="en-US" dirty="0" smtClean="0"/>
              <a:t>Search Strategy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Background Estimation</a:t>
            </a:r>
          </a:p>
          <a:p>
            <a:r>
              <a:rPr lang="en-US" dirty="0" smtClean="0"/>
              <a:t>Systematic Uncertainties</a:t>
            </a:r>
          </a:p>
          <a:p>
            <a:r>
              <a:rPr lang="en-US" dirty="0" smtClean="0"/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Estimation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Backgrounds </a:t>
            </a:r>
            <a:r>
              <a:rPr lang="en-US" dirty="0" smtClean="0"/>
              <a:t>in the top 10 most </a:t>
            </a:r>
            <a:r>
              <a:rPr lang="en-US" dirty="0" smtClean="0"/>
              <a:t>signal sensitive </a:t>
            </a:r>
            <a:r>
              <a:rPr lang="en-US" dirty="0" smtClean="0"/>
              <a:t>regions, by relative importance:</a:t>
            </a:r>
          </a:p>
          <a:p>
            <a:pPr lvl="1"/>
            <a:r>
              <a:rPr lang="en-US" dirty="0" smtClean="0"/>
              <a:t>WZ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err="1" smtClean="0">
                <a:sym typeface="Symbol"/>
              </a:rPr>
              <a:t>lll</a:t>
            </a:r>
            <a:r>
              <a:rPr lang="en-US" dirty="0" smtClean="0">
                <a:sym typeface="Symbol"/>
              </a:rPr>
              <a:t>: about 51%</a:t>
            </a:r>
          </a:p>
          <a:p>
            <a:pPr lvl="1"/>
            <a:r>
              <a:rPr lang="en-US" dirty="0" smtClean="0">
                <a:sym typeface="Symbol"/>
              </a:rPr>
              <a:t>fully </a:t>
            </a:r>
            <a:r>
              <a:rPr lang="en-US" dirty="0" err="1" smtClean="0">
                <a:sym typeface="Symbol"/>
              </a:rPr>
              <a:t>leptonic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ttbar</a:t>
            </a:r>
            <a:r>
              <a:rPr lang="en-US" dirty="0" smtClean="0">
                <a:sym typeface="Symbol"/>
              </a:rPr>
              <a:t> decays with a fake lepton from a b-jet: about 21%</a:t>
            </a:r>
          </a:p>
          <a:p>
            <a:pPr lvl="1"/>
            <a:r>
              <a:rPr lang="en-US" dirty="0" smtClean="0">
                <a:sym typeface="Symbol"/>
              </a:rPr>
              <a:t>Z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err="1" smtClean="0">
                <a:sym typeface="Symbol"/>
              </a:rPr>
              <a:t>ll</a:t>
            </a:r>
            <a:r>
              <a:rPr lang="en-US" dirty="0" smtClean="0">
                <a:sym typeface="Symbol"/>
              </a:rPr>
              <a:t> + fake lepton from a jet: about 17%</a:t>
            </a:r>
          </a:p>
          <a:p>
            <a:pPr lvl="1"/>
            <a:r>
              <a:rPr lang="en-US" dirty="0" smtClean="0">
                <a:sym typeface="Symbol"/>
              </a:rPr>
              <a:t>ZZ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 4l: about 3%</a:t>
            </a:r>
          </a:p>
          <a:p>
            <a:pPr lvl="1"/>
            <a:r>
              <a:rPr lang="en-US" dirty="0" smtClean="0">
                <a:sym typeface="Symbol"/>
              </a:rPr>
              <a:t>rare backgrounds (</a:t>
            </a:r>
            <a:r>
              <a:rPr lang="en-US" dirty="0" err="1" smtClean="0">
                <a:sym typeface="Symbol"/>
              </a:rPr>
              <a:t>ttV</a:t>
            </a:r>
            <a:r>
              <a:rPr lang="en-US" dirty="0" smtClean="0">
                <a:sym typeface="Symbol"/>
              </a:rPr>
              <a:t>, VVV, Higgs</a:t>
            </a:r>
            <a:r>
              <a:rPr lang="en-US" dirty="0" smtClean="0">
                <a:sym typeface="Symbol"/>
              </a:rPr>
              <a:t>)</a:t>
            </a:r>
          </a:p>
          <a:p>
            <a:r>
              <a:rPr lang="en-US" dirty="0" smtClean="0"/>
              <a:t>Most background </a:t>
            </a:r>
            <a:r>
              <a:rPr lang="en-US" dirty="0" smtClean="0"/>
              <a:t>estimates </a:t>
            </a:r>
            <a:r>
              <a:rPr lang="en-US" dirty="0" smtClean="0"/>
              <a:t>are </a:t>
            </a:r>
            <a:r>
              <a:rPr lang="en-US" dirty="0" smtClean="0"/>
              <a:t>data-driven / data-normalized</a:t>
            </a:r>
          </a:p>
          <a:p>
            <a:pPr lvl="1"/>
            <a:r>
              <a:rPr lang="en-US" dirty="0" smtClean="0"/>
              <a:t>foundations of these methods come from Run I </a:t>
            </a:r>
            <a:r>
              <a:rPr lang="en-US" dirty="0" smtClean="0"/>
              <a:t>research</a:t>
            </a:r>
            <a:endParaRPr lang="en-US" dirty="0" smtClean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Estimation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24193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General approach:  WZ and ZZ are obtained from simulation, but normalized and weighted in data control regions where necessary</a:t>
            </a:r>
          </a:p>
          <a:p>
            <a:r>
              <a:rPr lang="en-US" dirty="0" smtClean="0"/>
              <a:t>For fake processes (Z + fake, </a:t>
            </a:r>
            <a:r>
              <a:rPr lang="en-US" dirty="0" err="1" smtClean="0"/>
              <a:t>ttbar</a:t>
            </a:r>
            <a:r>
              <a:rPr lang="en-US" dirty="0" smtClean="0"/>
              <a:t> + fake), fake rates are measured in control regions</a:t>
            </a:r>
          </a:p>
          <a:p>
            <a:pPr lvl="1"/>
            <a:r>
              <a:rPr lang="en-US" dirty="0" smtClean="0"/>
              <a:t>Z + fake fully data-driven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ttbar</a:t>
            </a:r>
            <a:r>
              <a:rPr lang="en-US" dirty="0" smtClean="0"/>
              <a:t>, we use a data-driven fake rate with kinematics from MC</a:t>
            </a:r>
          </a:p>
        </p:txBody>
      </p:sp>
      <p:pic>
        <p:nvPicPr>
          <p:cNvPr id="8" name="Picture 7" descr="CR.png"/>
          <p:cNvPicPr>
            <a:picLocks noChangeAspect="1"/>
          </p:cNvPicPr>
          <p:nvPr/>
        </p:nvPicPr>
        <p:blipFill>
          <a:blip r:embed="rId2" cstate="print"/>
          <a:srcRect t="37358"/>
          <a:stretch>
            <a:fillRect/>
          </a:stretch>
        </p:blipFill>
        <p:spPr>
          <a:xfrm>
            <a:off x="979428" y="3265757"/>
            <a:ext cx="7783572" cy="13633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3L </a:t>
            </a:r>
            <a:r>
              <a:rPr lang="en-US" dirty="0" smtClean="0"/>
              <a:t>Background</a:t>
            </a:r>
            <a:r>
              <a:rPr lang="en-US" dirty="0" smtClean="0"/>
              <a:t>: WZ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background: around 51%</a:t>
            </a:r>
          </a:p>
          <a:p>
            <a:r>
              <a:rPr lang="en-US" dirty="0" smtClean="0"/>
              <a:t>WZ simulation is compared in M</a:t>
            </a:r>
            <a:r>
              <a:rPr lang="en-US" baseline="-25000" dirty="0" smtClean="0"/>
              <a:t>T</a:t>
            </a:r>
            <a:r>
              <a:rPr lang="en-US" dirty="0" smtClean="0"/>
              <a:t> distribution for three leptons</a:t>
            </a:r>
          </a:p>
          <a:p>
            <a:pPr lvl="1"/>
            <a:r>
              <a:rPr lang="en-US" u="sng" dirty="0" smtClean="0"/>
              <a:t>Control region</a:t>
            </a:r>
            <a:r>
              <a:rPr lang="en-US" dirty="0" smtClean="0"/>
              <a:t>: 3L incl. OSSF pair on Z, </a:t>
            </a:r>
            <a:r>
              <a:rPr lang="en-US" dirty="0" smtClean="0">
                <a:sym typeface="Symbol"/>
              </a:rPr>
              <a:t>50 </a:t>
            </a:r>
            <a:r>
              <a:rPr lang="en-US" dirty="0" err="1" smtClean="0">
                <a:sym typeface="Symbol"/>
              </a:rPr>
              <a:t>GeV</a:t>
            </a:r>
            <a:r>
              <a:rPr lang="en-US" dirty="0" smtClean="0">
                <a:sym typeface="Symbol"/>
              </a:rPr>
              <a:t> &lt; MET &lt; 100 </a:t>
            </a:r>
            <a:r>
              <a:rPr lang="en-US" dirty="0" err="1" smtClean="0">
                <a:sym typeface="Symbol"/>
              </a:rPr>
              <a:t>GeV</a:t>
            </a:r>
            <a:endParaRPr lang="en-US" dirty="0" smtClean="0">
              <a:sym typeface="Symbol"/>
            </a:endParaRPr>
          </a:p>
          <a:p>
            <a:r>
              <a:rPr lang="en-US" dirty="0" smtClean="0">
                <a:sym typeface="Symbol"/>
              </a:rPr>
              <a:t>Normalization factor: 0.95  0.07(stat)</a:t>
            </a:r>
          </a:p>
          <a:p>
            <a:r>
              <a:rPr lang="en-US" dirty="0" smtClean="0">
                <a:sym typeface="Symbol"/>
              </a:rPr>
              <a:t>No need for </a:t>
            </a:r>
            <a:r>
              <a:rPr lang="en-US" dirty="0" err="1" smtClean="0">
                <a:sym typeface="Symbol"/>
              </a:rPr>
              <a:t>n</a:t>
            </a:r>
            <a:r>
              <a:rPr lang="en-US" baseline="-25000" dirty="0" err="1" smtClean="0">
                <a:sym typeface="Symbol"/>
              </a:rPr>
              <a:t>jets</a:t>
            </a:r>
            <a:r>
              <a:rPr lang="en-US" dirty="0" smtClean="0">
                <a:sym typeface="Symbol"/>
              </a:rPr>
              <a:t> weights</a:t>
            </a:r>
          </a:p>
          <a:p>
            <a:r>
              <a:rPr lang="en-US" dirty="0" smtClean="0">
                <a:sym typeface="Symbol"/>
              </a:rPr>
              <a:t>Based on comparison with 100 </a:t>
            </a:r>
            <a:r>
              <a:rPr lang="en-US" dirty="0" err="1" smtClean="0">
                <a:sym typeface="Symbol"/>
              </a:rPr>
              <a:t>GeV</a:t>
            </a:r>
            <a:r>
              <a:rPr lang="en-US" dirty="0" smtClean="0">
                <a:sym typeface="Symbol"/>
              </a:rPr>
              <a:t> &lt; MET &lt; 150 </a:t>
            </a:r>
            <a:r>
              <a:rPr lang="en-US" dirty="0" err="1" smtClean="0">
                <a:sym typeface="Symbol"/>
              </a:rPr>
              <a:t>GeV</a:t>
            </a:r>
            <a:r>
              <a:rPr lang="en-US" dirty="0" smtClean="0">
                <a:sym typeface="Symbol"/>
              </a:rPr>
              <a:t>, we apply a systematic uncertainty of 50%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3L </a:t>
            </a:r>
            <a:r>
              <a:rPr lang="en-US" dirty="0" smtClean="0"/>
              <a:t>Background</a:t>
            </a:r>
            <a:r>
              <a:rPr lang="en-US" dirty="0" smtClean="0"/>
              <a:t>: WZ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Content Placeholder 6" descr="WZ1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914400"/>
            <a:ext cx="3635889" cy="3703638"/>
          </a:xfrm>
        </p:spPr>
      </p:pic>
      <p:pic>
        <p:nvPicPr>
          <p:cNvPr id="9" name="Content Placeholder 6" descr="WZ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895350"/>
            <a:ext cx="3635888" cy="37036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Bachelor’s and Master’s program at W</a:t>
            </a:r>
            <a:r>
              <a:rPr lang="de-DE" dirty="0" smtClean="0"/>
              <a:t>ürzburg </a:t>
            </a:r>
            <a:r>
              <a:rPr lang="en-US" dirty="0" smtClean="0"/>
              <a:t>University (Germany)</a:t>
            </a:r>
            <a:endParaRPr lang="de-DE" dirty="0" smtClean="0"/>
          </a:p>
          <a:p>
            <a:r>
              <a:rPr lang="de-DE" dirty="0" smtClean="0"/>
              <a:t>Participated in exchange year to Rutgers during 1</a:t>
            </a:r>
            <a:r>
              <a:rPr lang="de-DE" baseline="30000" dirty="0" smtClean="0"/>
              <a:t>st</a:t>
            </a:r>
            <a:r>
              <a:rPr lang="de-DE" dirty="0" smtClean="0"/>
              <a:t> year of Master</a:t>
            </a:r>
            <a:r>
              <a:rPr lang="en-US" dirty="0" smtClean="0"/>
              <a:t>’</a:t>
            </a:r>
            <a:r>
              <a:rPr lang="de-DE" dirty="0" smtClean="0"/>
              <a:t>s</a:t>
            </a:r>
            <a:endParaRPr lang="de-DE" dirty="0" smtClean="0">
              <a:sym typeface="Symbol"/>
            </a:endParaRPr>
          </a:p>
          <a:p>
            <a:pPr lvl="1"/>
            <a:r>
              <a:rPr lang="de-DE" dirty="0" smtClean="0"/>
              <a:t>full switch to Rutgers after exchange year</a:t>
            </a:r>
          </a:p>
          <a:p>
            <a:pPr lvl="1"/>
            <a:r>
              <a:rPr lang="de-DE" dirty="0" smtClean="0"/>
              <a:t>Master</a:t>
            </a:r>
            <a:r>
              <a:rPr lang="en-US" dirty="0" smtClean="0"/>
              <a:t>’</a:t>
            </a:r>
            <a:r>
              <a:rPr lang="de-DE" dirty="0" smtClean="0"/>
              <a:t>s degree awarded in 2012 (SUSY search at </a:t>
            </a:r>
            <a:r>
              <a:rPr lang="de-DE" dirty="0" smtClean="0">
                <a:sym typeface="Symbol"/>
              </a:rPr>
              <a:t></a:t>
            </a:r>
            <a:r>
              <a:rPr lang="de-DE" i="1" dirty="0" smtClean="0"/>
              <a:t>s</a:t>
            </a:r>
            <a:r>
              <a:rPr lang="de-DE" dirty="0" smtClean="0"/>
              <a:t> = 7 TeV)</a:t>
            </a:r>
          </a:p>
          <a:p>
            <a:r>
              <a:rPr lang="de-DE" dirty="0" smtClean="0"/>
              <a:t>Enrolled as a Ph. D. student at Rutgers</a:t>
            </a:r>
          </a:p>
          <a:p>
            <a:pPr lvl="1"/>
            <a:r>
              <a:rPr lang="de-DE" dirty="0" smtClean="0"/>
              <a:t>qualifiers along with Master</a:t>
            </a:r>
            <a:r>
              <a:rPr lang="en-US" dirty="0" smtClean="0"/>
              <a:t>’</a:t>
            </a:r>
            <a:r>
              <a:rPr lang="de-DE" dirty="0" smtClean="0"/>
              <a:t>s defense</a:t>
            </a:r>
          </a:p>
          <a:p>
            <a:r>
              <a:rPr lang="de-DE" dirty="0" smtClean="0"/>
              <a:t>Received financial support from</a:t>
            </a:r>
          </a:p>
          <a:p>
            <a:pPr lvl="1"/>
            <a:r>
              <a:rPr lang="de-DE" dirty="0" smtClean="0"/>
              <a:t>sdw (Foundation of German Business)</a:t>
            </a:r>
          </a:p>
          <a:p>
            <a:pPr lvl="1"/>
            <a:r>
              <a:rPr lang="de-DE" dirty="0" smtClean="0"/>
              <a:t>DAAD (German Academic Exchange Service)</a:t>
            </a:r>
          </a:p>
          <a:p>
            <a:pPr lvl="1"/>
            <a:r>
              <a:rPr lang="de-DE" dirty="0" smtClean="0"/>
              <a:t>NSF</a:t>
            </a:r>
          </a:p>
          <a:p>
            <a:pPr lvl="1"/>
            <a:r>
              <a:rPr lang="de-DE" dirty="0" smtClean="0"/>
              <a:t>Rutgers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tbar_HT_STgt3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9930" y="895350"/>
            <a:ext cx="3407810" cy="3541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3L Background: </a:t>
            </a:r>
            <a:r>
              <a:rPr lang="en-US" dirty="0" err="1" smtClean="0"/>
              <a:t>ttbar</a:t>
            </a:r>
            <a:r>
              <a:rPr lang="en-US" dirty="0" smtClean="0"/>
              <a:t> (2L studies)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ttbar</a:t>
            </a:r>
            <a:r>
              <a:rPr lang="en-US" dirty="0" smtClean="0"/>
              <a:t> makes up about 21%</a:t>
            </a:r>
          </a:p>
          <a:p>
            <a:r>
              <a:rPr lang="en-US" dirty="0" smtClean="0"/>
              <a:t>We rely on MC for process-specific </a:t>
            </a:r>
            <a:br>
              <a:rPr lang="en-US" dirty="0" smtClean="0"/>
            </a:br>
            <a:r>
              <a:rPr lang="en-US" dirty="0" smtClean="0"/>
              <a:t>kinematic properties</a:t>
            </a:r>
          </a:p>
          <a:p>
            <a:pPr lvl="1"/>
            <a:r>
              <a:rPr lang="en-US" dirty="0" smtClean="0"/>
              <a:t>Therefore, we first make sure the </a:t>
            </a:r>
            <a:br>
              <a:rPr lang="en-US" dirty="0" smtClean="0"/>
            </a:br>
            <a:r>
              <a:rPr lang="en-US" dirty="0" smtClean="0"/>
              <a:t>simulation is reliable in </a:t>
            </a:r>
            <a:r>
              <a:rPr lang="en-US" dirty="0" err="1" smtClean="0"/>
              <a:t>dileptons</a:t>
            </a:r>
            <a:endParaRPr lang="en-US" dirty="0" smtClean="0"/>
          </a:p>
          <a:p>
            <a:r>
              <a:rPr lang="en-US" dirty="0" smtClean="0"/>
              <a:t>Normalization: 0.80 </a:t>
            </a:r>
            <a:r>
              <a:rPr lang="en-US" dirty="0" smtClean="0">
                <a:sym typeface="Symbol"/>
              </a:rPr>
              <a:t> 0.01(stat)</a:t>
            </a:r>
            <a:endParaRPr lang="en-US" dirty="0" smtClean="0"/>
          </a:p>
          <a:p>
            <a:r>
              <a:rPr lang="en-US" dirty="0" smtClean="0"/>
              <a:t>We compare the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jets</a:t>
            </a:r>
            <a:r>
              <a:rPr lang="en-US" dirty="0" smtClean="0"/>
              <a:t> distribution 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err="1" smtClean="0"/>
              <a:t>dilepton</a:t>
            </a:r>
            <a:r>
              <a:rPr lang="en-US" dirty="0" smtClean="0"/>
              <a:t> events with an</a:t>
            </a:r>
            <a:br>
              <a:rPr lang="en-US" dirty="0" smtClean="0"/>
            </a:br>
            <a:r>
              <a:rPr lang="en-US" dirty="0" smtClean="0"/>
              <a:t>opposite-sign electron-</a:t>
            </a:r>
            <a:r>
              <a:rPr lang="en-US" dirty="0" err="1" smtClean="0"/>
              <a:t>muon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pair and S</a:t>
            </a:r>
            <a:r>
              <a:rPr lang="en-US" baseline="-25000" dirty="0" smtClean="0"/>
              <a:t>T</a:t>
            </a:r>
            <a:r>
              <a:rPr lang="en-US" dirty="0" smtClean="0"/>
              <a:t> &gt; 300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r>
              <a:rPr lang="en-US" dirty="0" smtClean="0"/>
              <a:t>apply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jets</a:t>
            </a:r>
            <a:r>
              <a:rPr lang="en-US" dirty="0" smtClean="0"/>
              <a:t> weights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3L Background: </a:t>
            </a:r>
            <a:r>
              <a:rPr lang="en-US" dirty="0" err="1" smtClean="0"/>
              <a:t>ttbar</a:t>
            </a:r>
            <a:r>
              <a:rPr lang="en-US" dirty="0" smtClean="0"/>
              <a:t> (2L studies)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                     MET                                    S</a:t>
            </a:r>
            <a:r>
              <a:rPr lang="en-US" baseline="-25000" dirty="0" smtClean="0"/>
              <a:t>T</a:t>
            </a:r>
          </a:p>
        </p:txBody>
      </p:sp>
      <p:pic>
        <p:nvPicPr>
          <p:cNvPr id="9" name="Picture 8" descr="ttbar_HT_STgt3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6363" y="1477708"/>
            <a:ext cx="3094637" cy="3212155"/>
          </a:xfrm>
          <a:prstGeom prst="rect">
            <a:avLst/>
          </a:prstGeom>
        </p:spPr>
      </p:pic>
      <p:pic>
        <p:nvPicPr>
          <p:cNvPr id="8" name="Picture 7" descr="ttbar_HT_STgt30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1462690"/>
            <a:ext cx="3109106" cy="3227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3L Background: </a:t>
            </a:r>
            <a:r>
              <a:rPr lang="en-US" dirty="0" err="1" smtClean="0"/>
              <a:t>ttbar</a:t>
            </a:r>
            <a:r>
              <a:rPr lang="en-US" dirty="0" smtClean="0"/>
              <a:t> (3L studies)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Having verified the validity of the MC kinematics, we compare the number of </a:t>
            </a:r>
            <a:r>
              <a:rPr lang="en-US" dirty="0" err="1" smtClean="0"/>
              <a:t>ttbar</a:t>
            </a:r>
            <a:r>
              <a:rPr lang="en-US" dirty="0" smtClean="0"/>
              <a:t> fake events in data and MC</a:t>
            </a:r>
          </a:p>
          <a:p>
            <a:pPr lvl="1"/>
            <a:r>
              <a:rPr lang="en-US" dirty="0" smtClean="0"/>
              <a:t>Since the </a:t>
            </a:r>
            <a:r>
              <a:rPr lang="en-US" dirty="0" err="1" smtClean="0"/>
              <a:t>dilepton</a:t>
            </a:r>
            <a:r>
              <a:rPr lang="en-US" dirty="0" smtClean="0"/>
              <a:t> behavior has been validated, this amounts to comparing the fake rates in data and MC</a:t>
            </a:r>
          </a:p>
          <a:p>
            <a:pPr lvl="1"/>
            <a:r>
              <a:rPr lang="en-US" dirty="0" smtClean="0"/>
              <a:t>For this purpose, we use </a:t>
            </a:r>
            <a:r>
              <a:rPr lang="en-US" dirty="0" smtClean="0"/>
              <a:t>semi-</a:t>
            </a:r>
            <a:r>
              <a:rPr lang="en-US" dirty="0" err="1" smtClean="0"/>
              <a:t>leptonic</a:t>
            </a:r>
            <a:r>
              <a:rPr lang="en-US" dirty="0" smtClean="0"/>
              <a:t> </a:t>
            </a:r>
            <a:r>
              <a:rPr lang="en-US" dirty="0" err="1" smtClean="0"/>
              <a:t>ttbar</a:t>
            </a:r>
            <a:r>
              <a:rPr lang="en-US" dirty="0" smtClean="0"/>
              <a:t> decays with a very tight lepton and an additional non-prompt (fake) lepton</a:t>
            </a:r>
          </a:p>
          <a:p>
            <a:r>
              <a:rPr lang="en-US" dirty="0" smtClean="0"/>
              <a:t>We then scale the MC fake rate to match the one in data</a:t>
            </a:r>
          </a:p>
          <a:p>
            <a:pPr lvl="1"/>
            <a:r>
              <a:rPr lang="en-US" dirty="0" smtClean="0"/>
              <a:t>This allows us to predict the correct number of fakes, with kinematics taken from MC</a:t>
            </a:r>
          </a:p>
          <a:p>
            <a:r>
              <a:rPr lang="en-US" dirty="0" smtClean="0"/>
              <a:t>The scale factor is 1.5 </a:t>
            </a:r>
            <a:r>
              <a:rPr lang="en-US" dirty="0" smtClean="0">
                <a:sym typeface="Symbol"/>
              </a:rPr>
              <a:t></a:t>
            </a:r>
            <a:r>
              <a:rPr lang="en-US" dirty="0" smtClean="0"/>
              <a:t> 50%</a:t>
            </a:r>
          </a:p>
          <a:p>
            <a:pPr lvl="1"/>
            <a:r>
              <a:rPr lang="en-US" dirty="0" smtClean="0"/>
              <a:t>systematic uncertainty based on statistical uncertainty, plus safety margin</a:t>
            </a:r>
          </a:p>
          <a:p>
            <a:pPr lvl="1"/>
            <a:r>
              <a:rPr lang="en-US" dirty="0" smtClean="0"/>
              <a:t>impact on signal regions is &lt; ~0.3 events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3L </a:t>
            </a:r>
            <a:r>
              <a:rPr lang="en-US" dirty="0" smtClean="0"/>
              <a:t>Background: </a:t>
            </a:r>
            <a:r>
              <a:rPr lang="en-US" dirty="0" smtClean="0"/>
              <a:t>Fake e/</a:t>
            </a:r>
            <a:r>
              <a:rPr lang="en-US" dirty="0" smtClean="0">
                <a:sym typeface="Symbol"/>
              </a:rPr>
              <a:t>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Secondary background: about 17%</a:t>
            </a:r>
          </a:p>
          <a:p>
            <a:r>
              <a:rPr lang="en-US" dirty="0" smtClean="0"/>
              <a:t>General idea: Use correlated objects (“proxies”) to predict the number of fake leptons</a:t>
            </a:r>
          </a:p>
          <a:p>
            <a:pPr lvl="1"/>
            <a:r>
              <a:rPr lang="en-US" dirty="0" smtClean="0"/>
              <a:t>isolated tracks act as proxies for fake leptons from jets</a:t>
            </a:r>
          </a:p>
          <a:p>
            <a:pPr lvl="1"/>
            <a:r>
              <a:rPr lang="en-US" dirty="0" smtClean="0"/>
              <a:t>photons act as proxies for fake leptons from photon conversion</a:t>
            </a:r>
          </a:p>
          <a:p>
            <a:r>
              <a:rPr lang="en-US" dirty="0" smtClean="0"/>
              <a:t>Foundations of the method developed in 2010</a:t>
            </a:r>
          </a:p>
          <a:p>
            <a:pPr lvl="1"/>
            <a:r>
              <a:rPr lang="en-US" dirty="0" smtClean="0"/>
              <a:t>scope of applicability has since then been improved</a:t>
            </a:r>
          </a:p>
          <a:p>
            <a:r>
              <a:rPr lang="en-US" u="sng" dirty="0" smtClean="0"/>
              <a:t>Control region</a:t>
            </a:r>
            <a:r>
              <a:rPr lang="en-US" dirty="0" smtClean="0"/>
              <a:t>: 3L with an OSSF pair, MET &lt; 50 </a:t>
            </a:r>
            <a:r>
              <a:rPr lang="en-US" dirty="0" err="1" smtClean="0"/>
              <a:t>GeV</a:t>
            </a:r>
            <a:endParaRPr lang="en-US" dirty="0" smtClean="0"/>
          </a:p>
          <a:p>
            <a:r>
              <a:rPr lang="en-US" dirty="0" smtClean="0"/>
              <a:t>Fake rate is measured on Z and applied to </a:t>
            </a:r>
            <a:r>
              <a:rPr lang="en-US" dirty="0" err="1" smtClean="0"/>
              <a:t>dilepton</a:t>
            </a:r>
            <a:r>
              <a:rPr lang="en-US" dirty="0" smtClean="0"/>
              <a:t> events with presence of certain proxies</a:t>
            </a:r>
          </a:p>
          <a:p>
            <a:pPr lvl="1"/>
            <a:r>
              <a:rPr lang="en-US" dirty="0" smtClean="0"/>
              <a:t>We subtract overlap from </a:t>
            </a:r>
            <a:r>
              <a:rPr lang="en-US" dirty="0" err="1" smtClean="0"/>
              <a:t>ttbar</a:t>
            </a:r>
            <a:r>
              <a:rPr lang="en-US" dirty="0" smtClean="0"/>
              <a:t> 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ICelectr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0" y="1276350"/>
            <a:ext cx="2971800" cy="32641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3L </a:t>
            </a:r>
            <a:r>
              <a:rPr lang="en-US" dirty="0" smtClean="0"/>
              <a:t>Background: </a:t>
            </a:r>
            <a:r>
              <a:rPr lang="en-US" dirty="0" smtClean="0"/>
              <a:t>AIC leptons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5562600" cy="370332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internal conversions, the photon may decay asymmetrically (“AIC”)</a:t>
            </a:r>
          </a:p>
          <a:p>
            <a:pPr lvl="1"/>
            <a:r>
              <a:rPr lang="en-US" dirty="0" smtClean="0"/>
              <a:t>One lepton is lost, the other </a:t>
            </a:r>
            <a:br>
              <a:rPr lang="en-US" dirty="0" smtClean="0"/>
            </a:br>
            <a:r>
              <a:rPr lang="en-US" dirty="0" smtClean="0"/>
              <a:t>is the fake lepton, carrying </a:t>
            </a:r>
            <a:br>
              <a:rPr lang="en-US" dirty="0" smtClean="0"/>
            </a:br>
            <a:r>
              <a:rPr lang="en-US" dirty="0" smtClean="0"/>
              <a:t>most of the momentum</a:t>
            </a:r>
          </a:p>
          <a:p>
            <a:pPr lvl="1"/>
            <a:r>
              <a:rPr lang="en-US" dirty="0" smtClean="0"/>
              <a:t>In this case, the </a:t>
            </a:r>
            <a:r>
              <a:rPr lang="en-US" dirty="0" err="1" smtClean="0"/>
              <a:t>trilepton</a:t>
            </a:r>
            <a:r>
              <a:rPr lang="en-US" dirty="0" smtClean="0"/>
              <a:t> mass will be consistent with the Z mass (arXiv:1110.1368)</a:t>
            </a:r>
          </a:p>
          <a:p>
            <a:r>
              <a:rPr lang="en-US" u="sng" dirty="0" smtClean="0"/>
              <a:t>Control region</a:t>
            </a:r>
            <a:r>
              <a:rPr lang="en-US" dirty="0" smtClean="0"/>
              <a:t>: 3 leptons, MET &lt; 50 </a:t>
            </a:r>
            <a:r>
              <a:rPr lang="en-US" dirty="0" err="1" smtClean="0"/>
              <a:t>GeV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baseline="-25000" dirty="0" smtClean="0"/>
              <a:t>T</a:t>
            </a:r>
            <a:r>
              <a:rPr lang="en-US" dirty="0" smtClean="0"/>
              <a:t> &lt; 200 </a:t>
            </a:r>
            <a:r>
              <a:rPr lang="en-US" dirty="0" err="1" smtClean="0"/>
              <a:t>GeV</a:t>
            </a:r>
            <a:r>
              <a:rPr lang="en-US" dirty="0" smtClean="0"/>
              <a:t>,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OSSF</a:t>
            </a:r>
            <a:r>
              <a:rPr lang="en-US" dirty="0" smtClean="0"/>
              <a:t> &lt; 81 </a:t>
            </a:r>
            <a:r>
              <a:rPr lang="en-US" dirty="0" err="1" smtClean="0"/>
              <a:t>GeV</a:t>
            </a:r>
            <a:r>
              <a:rPr lang="en-US" dirty="0" smtClean="0"/>
              <a:t>, m</a:t>
            </a:r>
            <a:r>
              <a:rPr lang="en-US" baseline="-25000" dirty="0" smtClean="0"/>
              <a:t>3l</a:t>
            </a:r>
            <a:r>
              <a:rPr lang="en-US" dirty="0" smtClean="0"/>
              <a:t> on Z</a:t>
            </a:r>
          </a:p>
          <a:p>
            <a:r>
              <a:rPr lang="en-US" dirty="0" smtClean="0"/>
              <a:t>We use isolated photons as proxies for such </a:t>
            </a:r>
            <a:br>
              <a:rPr lang="en-US" dirty="0" smtClean="0"/>
            </a:br>
            <a:r>
              <a:rPr lang="en-US" dirty="0" smtClean="0"/>
              <a:t>fake leptons. Fake rates:</a:t>
            </a:r>
          </a:p>
          <a:p>
            <a:pPr lvl="1"/>
            <a:r>
              <a:rPr lang="en-US" dirty="0" smtClean="0">
                <a:sym typeface="Symbol"/>
              </a:rPr>
              <a:t></a:t>
            </a:r>
            <a:r>
              <a:rPr lang="en-US" dirty="0" smtClean="0"/>
              <a:t>: 1.60% (</a:t>
            </a:r>
            <a:r>
              <a:rPr lang="en-US" dirty="0" err="1" smtClean="0"/>
              <a:t>ee</a:t>
            </a:r>
            <a:r>
              <a:rPr lang="en-US" dirty="0" smtClean="0"/>
              <a:t> environment), 1.05% (</a:t>
            </a:r>
            <a:r>
              <a:rPr lang="en-US" dirty="0" smtClean="0">
                <a:sym typeface="Symbol"/>
              </a:rPr>
              <a:t> environment)</a:t>
            </a:r>
          </a:p>
          <a:p>
            <a:pPr lvl="1"/>
            <a:r>
              <a:rPr lang="en-US" dirty="0" smtClean="0">
                <a:sym typeface="Symbol"/>
              </a:rPr>
              <a:t>e: 3.5% (</a:t>
            </a:r>
            <a:r>
              <a:rPr lang="en-US" dirty="0" err="1" smtClean="0">
                <a:sym typeface="Symbol"/>
              </a:rPr>
              <a:t>ee</a:t>
            </a:r>
            <a:r>
              <a:rPr lang="en-US" dirty="0" smtClean="0">
                <a:sym typeface="Symbol"/>
              </a:rPr>
              <a:t> environment), 4.5% ( environment)</a:t>
            </a:r>
            <a:endParaRPr lang="en-US" dirty="0" smtClean="0"/>
          </a:p>
        </p:txBody>
      </p:sp>
      <p:pic>
        <p:nvPicPr>
          <p:cNvPr id="7" name="Picture 6" descr="AICfeynm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2400" y="1352551"/>
            <a:ext cx="1724295" cy="838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3L </a:t>
            </a:r>
            <a:r>
              <a:rPr lang="en-US" dirty="0" smtClean="0"/>
              <a:t>Background: </a:t>
            </a:r>
            <a:r>
              <a:rPr lang="en-US" dirty="0" smtClean="0"/>
              <a:t>Fake e/</a:t>
            </a:r>
            <a:r>
              <a:rPr lang="en-US" dirty="0" smtClean="0">
                <a:sym typeface="Symbol"/>
              </a:rPr>
              <a:t>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5181600" cy="370332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use isolated tracks as proxies for prompt fake leptons from jets, normalized around Z</a:t>
            </a:r>
          </a:p>
          <a:p>
            <a:r>
              <a:rPr lang="en-US" u="sng" dirty="0" smtClean="0"/>
              <a:t>Control region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3L with OSSF pair on Z, MET &lt; 50 </a:t>
            </a:r>
            <a:r>
              <a:rPr lang="en-US" dirty="0" err="1" smtClean="0"/>
              <a:t>GeV</a:t>
            </a:r>
            <a:endParaRPr lang="en-US" dirty="0" smtClean="0"/>
          </a:p>
          <a:p>
            <a:r>
              <a:rPr lang="en-US" dirty="0" smtClean="0"/>
              <a:t>Fake rates:</a:t>
            </a:r>
          </a:p>
          <a:p>
            <a:pPr lvl="1">
              <a:tabLst>
                <a:tab pos="1660525" algn="l"/>
              </a:tabLst>
            </a:pPr>
            <a:r>
              <a:rPr lang="en-US" dirty="0" smtClean="0"/>
              <a:t>electrons:	(1.59 </a:t>
            </a:r>
            <a:r>
              <a:rPr lang="en-US" dirty="0" smtClean="0">
                <a:sym typeface="Symbol"/>
              </a:rPr>
              <a:t></a:t>
            </a:r>
            <a:r>
              <a:rPr lang="en-US" dirty="0" smtClean="0"/>
              <a:t> 0.15(stat)) %</a:t>
            </a:r>
          </a:p>
          <a:p>
            <a:pPr lvl="1">
              <a:tabLst>
                <a:tab pos="1660525" algn="l"/>
              </a:tabLst>
            </a:pPr>
            <a:r>
              <a:rPr lang="en-US" dirty="0" err="1" smtClean="0"/>
              <a:t>muons</a:t>
            </a:r>
            <a:r>
              <a:rPr lang="en-US" dirty="0" smtClean="0"/>
              <a:t>:	(1.49 </a:t>
            </a:r>
            <a:r>
              <a:rPr lang="en-US" dirty="0" smtClean="0">
                <a:sym typeface="Symbol"/>
              </a:rPr>
              <a:t></a:t>
            </a:r>
            <a:r>
              <a:rPr lang="en-US" dirty="0" smtClean="0"/>
              <a:t> 0.13(stat)) %</a:t>
            </a:r>
          </a:p>
          <a:p>
            <a:r>
              <a:rPr lang="en-US" dirty="0" smtClean="0"/>
              <a:t>Systematic uncertainty of 14% based on variation as a function of the flavor of remaining prompt lepton </a:t>
            </a:r>
            <a:r>
              <a:rPr lang="en-US" dirty="0" smtClean="0"/>
              <a:t>pair</a:t>
            </a:r>
          </a:p>
          <a:p>
            <a:r>
              <a:rPr lang="en-US" dirty="0" smtClean="0"/>
              <a:t>Closure + validation plots in extra slides</a:t>
            </a:r>
            <a:endParaRPr lang="en-US" dirty="0" smtClean="0"/>
          </a:p>
        </p:txBody>
      </p:sp>
      <p:pic>
        <p:nvPicPr>
          <p:cNvPr id="7" name="Picture 6" descr="TrackFak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05630" y="1200150"/>
            <a:ext cx="3433719" cy="33337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705600" y="2724150"/>
            <a:ext cx="76200" cy="5334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34200" y="1733550"/>
            <a:ext cx="22860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48400" y="142875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Track fakes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43600" y="2431018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AIC fakes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dirty="0" smtClean="0"/>
              <a:t>L Background</a:t>
            </a:r>
            <a:r>
              <a:rPr lang="en-US" dirty="0" smtClean="0"/>
              <a:t>: ZZ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5029200" cy="37033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ZZ makes up about 3%</a:t>
            </a:r>
          </a:p>
          <a:p>
            <a:r>
              <a:rPr lang="en-US" dirty="0" smtClean="0"/>
              <a:t>We compare the MC simulation in the four-lepton invariant mass distribution</a:t>
            </a:r>
          </a:p>
          <a:p>
            <a:pPr lvl="1"/>
            <a:r>
              <a:rPr lang="en-US" u="sng" dirty="0" smtClean="0"/>
              <a:t>Control region</a:t>
            </a:r>
            <a:r>
              <a:rPr lang="en-US" dirty="0" smtClean="0"/>
              <a:t>: 4L incl. 2 OSSF pair </a:t>
            </a:r>
            <a:br>
              <a:rPr lang="en-US" dirty="0" smtClean="0"/>
            </a:br>
            <a:r>
              <a:rPr lang="en-US" dirty="0" smtClean="0"/>
              <a:t>(at least one on Z), </a:t>
            </a:r>
            <a:r>
              <a:rPr lang="en-US" dirty="0" smtClean="0">
                <a:sym typeface="Symbol"/>
              </a:rPr>
              <a:t>MET &lt; 50 </a:t>
            </a:r>
            <a:r>
              <a:rPr lang="en-US" dirty="0" err="1" smtClean="0">
                <a:sym typeface="Symbol"/>
              </a:rPr>
              <a:t>GeV</a:t>
            </a:r>
            <a:endParaRPr lang="en-US" dirty="0" smtClean="0">
              <a:sym typeface="Symbol"/>
            </a:endParaRPr>
          </a:p>
          <a:p>
            <a:r>
              <a:rPr lang="en-US" dirty="0" smtClean="0">
                <a:sym typeface="Symbol"/>
              </a:rPr>
              <a:t>Normalization factor: 1.38  0.23(stat)</a:t>
            </a:r>
          </a:p>
          <a:p>
            <a:pPr lvl="1"/>
            <a:r>
              <a:rPr lang="en-US" dirty="0" smtClean="0">
                <a:sym typeface="Symbol"/>
              </a:rPr>
              <a:t>17% systematic uncertainty from control region size</a:t>
            </a:r>
            <a:endParaRPr lang="en-US" dirty="0"/>
          </a:p>
        </p:txBody>
      </p:sp>
      <p:pic>
        <p:nvPicPr>
          <p:cNvPr id="7" name="Picture 6" descr="ZZ.png"/>
          <p:cNvPicPr>
            <a:picLocks noChangeAspect="1"/>
          </p:cNvPicPr>
          <p:nvPr/>
        </p:nvPicPr>
        <p:blipFill>
          <a:blip r:embed="rId2" cstate="print"/>
          <a:srcRect l="15159" r="15781" b="12568"/>
          <a:stretch>
            <a:fillRect/>
          </a:stretch>
        </p:blipFill>
        <p:spPr>
          <a:xfrm>
            <a:off x="5181600" y="1123950"/>
            <a:ext cx="3436620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Theoretical Overview</a:t>
            </a:r>
          </a:p>
          <a:p>
            <a:r>
              <a:rPr lang="en-US" dirty="0" smtClean="0"/>
              <a:t>Experimental Apparatus</a:t>
            </a:r>
          </a:p>
          <a:p>
            <a:r>
              <a:rPr lang="en-US" dirty="0" smtClean="0"/>
              <a:t>Datasets and Event Selection</a:t>
            </a:r>
          </a:p>
          <a:p>
            <a:r>
              <a:rPr lang="en-US" dirty="0" smtClean="0"/>
              <a:t>Search Strategy</a:t>
            </a:r>
          </a:p>
          <a:p>
            <a:r>
              <a:rPr lang="en-US" dirty="0" smtClean="0"/>
              <a:t>Background Estimation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Systematic Uncertainties</a:t>
            </a:r>
          </a:p>
          <a:p>
            <a:r>
              <a:rPr lang="en-US" dirty="0" smtClean="0"/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Systematic Uncertainties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Almost all our signal regions are limited by statistics</a:t>
            </a:r>
          </a:p>
          <a:p>
            <a:pPr lvl="1"/>
            <a:r>
              <a:rPr lang="en-US" dirty="0" smtClean="0"/>
              <a:t>Statistical uncertainties are usually large</a:t>
            </a:r>
          </a:p>
          <a:p>
            <a:r>
              <a:rPr lang="en-US" dirty="0" smtClean="0"/>
              <a:t>Systematic uncertainties play a minor role</a:t>
            </a:r>
          </a:p>
          <a:p>
            <a:r>
              <a:rPr lang="en-US" u="sng" dirty="0" smtClean="0"/>
              <a:t>Exception</a:t>
            </a:r>
            <a:r>
              <a:rPr lang="en-US" dirty="0" smtClean="0"/>
              <a:t>: 3 leptons with an OSSF pair on Z</a:t>
            </a:r>
          </a:p>
          <a:p>
            <a:pPr lvl="1"/>
            <a:r>
              <a:rPr lang="en-US" dirty="0" smtClean="0"/>
              <a:t>WZ-dominated</a:t>
            </a:r>
          </a:p>
          <a:p>
            <a:pPr lvl="1"/>
            <a:r>
              <a:rPr lang="en-US" dirty="0" smtClean="0"/>
              <a:t>The WZ normalization uncertainty is relevant</a:t>
            </a:r>
          </a:p>
          <a:p>
            <a:r>
              <a:rPr lang="en-US" dirty="0" smtClean="0"/>
              <a:t>Other </a:t>
            </a:r>
            <a:r>
              <a:rPr lang="en-US" dirty="0" smtClean="0"/>
              <a:t>systematic uncertainties </a:t>
            </a:r>
            <a:r>
              <a:rPr lang="en-US" dirty="0" smtClean="0"/>
              <a:t>are still applied</a:t>
            </a:r>
          </a:p>
          <a:p>
            <a:pPr lvl="1"/>
            <a:r>
              <a:rPr lang="en-US" dirty="0" smtClean="0"/>
              <a:t>Correlations and anti-correlations are taken into account</a:t>
            </a:r>
          </a:p>
          <a:p>
            <a:pPr lvl="1"/>
            <a:r>
              <a:rPr lang="en-US" dirty="0" smtClean="0"/>
              <a:t>Detailed list on </a:t>
            </a:r>
            <a:r>
              <a:rPr lang="en-US" dirty="0" smtClean="0"/>
              <a:t>next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Systematic Uncertainties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914400"/>
            <a:ext cx="8229600" cy="3703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9" descr="Systematic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914400"/>
            <a:ext cx="6820248" cy="3790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during LHC Run 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Involved with the Rutgers </a:t>
            </a:r>
            <a:r>
              <a:rPr lang="en-US" dirty="0" err="1" smtClean="0"/>
              <a:t>Multilepton</a:t>
            </a:r>
            <a:r>
              <a:rPr lang="en-US" dirty="0" smtClean="0"/>
              <a:t> search</a:t>
            </a:r>
          </a:p>
          <a:p>
            <a:pPr lvl="1"/>
            <a:r>
              <a:rPr lang="en-US" dirty="0" smtClean="0"/>
              <a:t>Very broad, generic search with interpretations mostly in SUSY</a:t>
            </a:r>
          </a:p>
          <a:p>
            <a:pPr lvl="1"/>
            <a:r>
              <a:rPr lang="en-US" dirty="0" smtClean="0"/>
              <a:t>Contributed code for statistical interpretation</a:t>
            </a:r>
          </a:p>
          <a:p>
            <a:r>
              <a:rPr lang="en-US" dirty="0" smtClean="0"/>
              <a:t>Resulted in 6 papers</a:t>
            </a:r>
          </a:p>
          <a:p>
            <a:pPr lvl="1"/>
            <a:r>
              <a:rPr lang="en-US" dirty="0" smtClean="0"/>
              <a:t>various SUSY and Heavy Higgs models</a:t>
            </a:r>
          </a:p>
          <a:p>
            <a:pPr lvl="1"/>
            <a:r>
              <a:rPr lang="en-US" dirty="0" smtClean="0"/>
              <a:t>t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err="1" smtClean="0"/>
              <a:t>cH</a:t>
            </a:r>
            <a:r>
              <a:rPr lang="en-US" dirty="0" smtClean="0"/>
              <a:t> measurement</a:t>
            </a:r>
          </a:p>
          <a:p>
            <a:pPr lvl="1"/>
            <a:r>
              <a:rPr lang="en-US" dirty="0" smtClean="0"/>
              <a:t>Results were combined with other research groups</a:t>
            </a:r>
          </a:p>
          <a:p>
            <a:pPr lvl="1"/>
            <a:r>
              <a:rPr lang="en-US" dirty="0" smtClean="0"/>
              <a:t>Acted as a contact person for the combination</a:t>
            </a:r>
          </a:p>
          <a:p>
            <a:r>
              <a:rPr lang="en-US" dirty="0" smtClean="0"/>
              <a:t>Also participated in PLT detector development</a:t>
            </a:r>
          </a:p>
          <a:p>
            <a:pPr lvl="1"/>
            <a:r>
              <a:rPr lang="en-US" dirty="0" smtClean="0"/>
              <a:t>Pixel Luminosity Telescope: a </a:t>
            </a:r>
            <a:r>
              <a:rPr lang="en-US" dirty="0" err="1" smtClean="0"/>
              <a:t>luminometer</a:t>
            </a:r>
            <a:r>
              <a:rPr lang="en-US" dirty="0" smtClean="0"/>
              <a:t> for CMS, installed by now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Theoretical Overview</a:t>
            </a:r>
          </a:p>
          <a:p>
            <a:r>
              <a:rPr lang="en-US" dirty="0" smtClean="0"/>
              <a:t>Experimental Apparatus</a:t>
            </a:r>
          </a:p>
          <a:p>
            <a:r>
              <a:rPr lang="en-US" dirty="0" smtClean="0"/>
              <a:t>Datasets and Event Selection</a:t>
            </a:r>
          </a:p>
          <a:p>
            <a:r>
              <a:rPr lang="en-US" dirty="0" smtClean="0"/>
              <a:t>Search Strategy</a:t>
            </a:r>
          </a:p>
          <a:p>
            <a:r>
              <a:rPr lang="en-US" dirty="0" smtClean="0"/>
              <a:t>Background Estimation</a:t>
            </a:r>
          </a:p>
          <a:p>
            <a:r>
              <a:rPr lang="en-US" dirty="0" smtClean="0"/>
              <a:t>Systematic Uncertainties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9" name="Content Placeholder 8" descr="L3DY0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343401" y="1372910"/>
            <a:ext cx="4297677" cy="3118624"/>
          </a:xfr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914400"/>
            <a:ext cx="4114800" cy="3714750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leptons,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 OSSF pair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Signal value and uncertainty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 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</a:t>
            </a:r>
            <a:r>
              <a:rPr kumimoji="0" lang="en-US" sz="26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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lang="en-US" sz="2600" dirty="0" smtClean="0"/>
              <a:t>42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 </a:t>
            </a:r>
            <a:r>
              <a:rPr kumimoji="0" lang="en-US" sz="2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GeV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point are shown on top of background breakdown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Signal</a:t>
            </a:r>
            <a:r>
              <a:rPr kumimoji="0" lang="en-US" sz="23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uncertainties displayed as red hashed band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Wingdings 3"/>
              <a:buChar char=""/>
              <a:tabLst/>
              <a:defRPr/>
            </a:pPr>
            <a:r>
              <a:rPr lang="en-US" sz="2300" baseline="0" dirty="0" smtClean="0">
                <a:solidFill>
                  <a:schemeClr val="tx2"/>
                </a:solidFill>
              </a:rPr>
              <a:t>Includes</a:t>
            </a:r>
            <a:r>
              <a:rPr lang="en-US" sz="2300" dirty="0" smtClean="0">
                <a:solidFill>
                  <a:schemeClr val="tx2"/>
                </a:solidFill>
              </a:rPr>
              <a:t> both statistical and systematic uncertainties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9975" y="2343150"/>
            <a:ext cx="6096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2</a:t>
            </a:r>
            <a:endParaRPr lang="en-US" sz="1000" b="1" dirty="0"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68400" y="2630329"/>
            <a:ext cx="6096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6</a:t>
            </a:r>
            <a:endParaRPr lang="en-US" sz="1000" b="1" dirty="0"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6075" y="1973100"/>
            <a:ext cx="6096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9</a:t>
            </a:r>
            <a:endParaRPr lang="en-US" sz="1000" b="1" dirty="0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9" name="Content Placeholder 8" descr="L3DY0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346912" y="1372910"/>
            <a:ext cx="4290655" cy="3118624"/>
          </a:xfr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914400"/>
            <a:ext cx="4114800" cy="666750"/>
          </a:xfrm>
          <a:prstGeom prst="rect">
            <a:avLst/>
          </a:prstGeom>
        </p:spPr>
        <p:txBody>
          <a:bodyPr vert="horz">
            <a:normAutofit fontScale="925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 leptons,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OSSF pair above Z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9975" y="2343150"/>
            <a:ext cx="6096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1</a:t>
            </a:r>
            <a:endParaRPr lang="en-US" sz="1000" b="1" dirty="0"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3425" y="2554129"/>
            <a:ext cx="6096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3</a:t>
            </a:r>
            <a:endParaRPr lang="en-US" sz="1000" b="1" dirty="0"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1550" y="2020729"/>
            <a:ext cx="6096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7</a:t>
            </a:r>
            <a:endParaRPr lang="en-US" sz="1000" b="1" dirty="0"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13209" y="2935129"/>
            <a:ext cx="6858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10</a:t>
            </a:r>
            <a:endParaRPr lang="en-US" sz="1000" b="1" dirty="0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9" name="Content Placeholder 8" descr="L3DY0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346912" y="1372910"/>
            <a:ext cx="4290655" cy="3118624"/>
          </a:xfr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914400"/>
            <a:ext cx="3962400" cy="371475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2600" dirty="0" smtClean="0"/>
              <a:t>3 leptons, OSSF pair on Z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/>
            </a:pPr>
            <a:r>
              <a:rPr lang="en-US" sz="2300" dirty="0" smtClean="0">
                <a:solidFill>
                  <a:schemeClr val="tx2"/>
                </a:solidFill>
              </a:rPr>
              <a:t>observation: 17, 8, 4, 1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/>
            </a:pPr>
            <a:r>
              <a:rPr lang="en-US" sz="2300" dirty="0" smtClean="0">
                <a:solidFill>
                  <a:schemeClr val="tx2"/>
                </a:solidFill>
              </a:rPr>
              <a:t>these events have MET </a:t>
            </a:r>
            <a:r>
              <a:rPr lang="en-US" sz="2300" dirty="0" smtClean="0">
                <a:solidFill>
                  <a:schemeClr val="tx2"/>
                </a:solidFill>
              </a:rPr>
              <a:t>&gt; </a:t>
            </a:r>
            <a:r>
              <a:rPr lang="en-US" sz="2300" dirty="0" smtClean="0">
                <a:solidFill>
                  <a:schemeClr val="tx2"/>
                </a:solidFill>
              </a:rPr>
              <a:t>150 </a:t>
            </a:r>
            <a:r>
              <a:rPr lang="en-US" sz="2300" dirty="0" err="1" smtClean="0">
                <a:solidFill>
                  <a:schemeClr val="tx2"/>
                </a:solidFill>
              </a:rPr>
              <a:t>GeV</a:t>
            </a:r>
            <a:endParaRPr lang="en-US" sz="2300" dirty="0" smtClean="0">
              <a:solidFill>
                <a:schemeClr val="tx2"/>
              </a:solidFill>
            </a:endParaRPr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2600" dirty="0" smtClean="0"/>
              <a:t>At MET &lt; 100 </a:t>
            </a:r>
            <a:r>
              <a:rPr lang="en-US" sz="2600" dirty="0" err="1" smtClean="0"/>
              <a:t>GeV</a:t>
            </a:r>
            <a:r>
              <a:rPr lang="en-US" sz="2600" dirty="0" smtClean="0"/>
              <a:t>, the WZ agreement is fine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/>
            </a:pPr>
            <a:r>
              <a:rPr lang="en-US" sz="2300" dirty="0" smtClean="0">
                <a:solidFill>
                  <a:schemeClr val="tx2"/>
                </a:solidFill>
              </a:rPr>
              <a:t>this is the control region,</a:t>
            </a:r>
            <a:br>
              <a:rPr lang="en-US" sz="2300" dirty="0" smtClean="0">
                <a:solidFill>
                  <a:schemeClr val="tx2"/>
                </a:solidFill>
              </a:rPr>
            </a:br>
            <a:r>
              <a:rPr lang="en-US" sz="2300" dirty="0" smtClean="0">
                <a:solidFill>
                  <a:schemeClr val="tx2"/>
                </a:solidFill>
              </a:rPr>
              <a:t>free of signal</a:t>
            </a:r>
            <a:endParaRPr lang="en-US" sz="2600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2600" dirty="0" smtClean="0"/>
              <a:t>Above 100 </a:t>
            </a:r>
            <a:r>
              <a:rPr lang="en-US" sz="2600" dirty="0" err="1" smtClean="0"/>
              <a:t>GeV</a:t>
            </a:r>
            <a:r>
              <a:rPr lang="en-US" sz="2600" dirty="0" smtClean="0"/>
              <a:t>, the WZ prediction does not agree as well with the data</a:t>
            </a:r>
            <a:endParaRPr lang="en-US" sz="2600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2600" dirty="0" smtClean="0"/>
              <a:t>Does not impact limits significantly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9975" y="2190750"/>
            <a:ext cx="6096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8</a:t>
            </a:r>
            <a:endParaRPr lang="en-US" sz="1000" b="1" dirty="0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9" name="Content Placeholder 8" descr="L3DY0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800600" y="1372911"/>
            <a:ext cx="3840146" cy="2786614"/>
          </a:xfr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457200" y="914400"/>
            <a:ext cx="4343400" cy="3703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 leptons, 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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 OSSF pair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88850" y="2190750"/>
            <a:ext cx="6096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4</a:t>
            </a:r>
            <a:endParaRPr lang="en-US" sz="1000" b="1" dirty="0"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80575" y="2325529"/>
            <a:ext cx="609600" cy="24622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cs typeface="Courier New" pitchFamily="49" charset="0"/>
              </a:rPr>
              <a:t>Rank 5</a:t>
            </a:r>
            <a:endParaRPr lang="en-US" sz="1000" b="1" dirty="0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Seesaw Results: CL</a:t>
            </a:r>
            <a:r>
              <a:rPr lang="en-US" baseline="-25000" dirty="0" smtClean="0"/>
              <a:t>s</a:t>
            </a:r>
            <a:r>
              <a:rPr lang="en-US" dirty="0" smtClean="0"/>
              <a:t> limits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 descr="Top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2251848"/>
            <a:ext cx="3200400" cy="2224902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compute 95% CL</a:t>
            </a:r>
            <a:r>
              <a:rPr lang="en-US" baseline="-25000" dirty="0" smtClean="0"/>
              <a:t>s</a:t>
            </a:r>
            <a:r>
              <a:rPr lang="en-US" dirty="0" smtClean="0"/>
              <a:t> exclusion limits on the signal cross-section</a:t>
            </a:r>
            <a:endParaRPr lang="en-US" dirty="0"/>
          </a:p>
        </p:txBody>
      </p:sp>
      <p:pic>
        <p:nvPicPr>
          <p:cNvPr id="10" name="Picture 9" descr="exclus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2400" y="1472932"/>
            <a:ext cx="4711716" cy="300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conducted a search for Type-III seesaw signal in </a:t>
            </a:r>
            <a:r>
              <a:rPr lang="en-US" dirty="0" err="1" smtClean="0"/>
              <a:t>multilepton</a:t>
            </a:r>
            <a:r>
              <a:rPr lang="en-US" dirty="0" smtClean="0"/>
              <a:t> final states</a:t>
            </a:r>
          </a:p>
          <a:p>
            <a:pPr lvl="1"/>
            <a:r>
              <a:rPr lang="en-US" dirty="0" smtClean="0"/>
              <a:t>Our </a:t>
            </a:r>
            <a:r>
              <a:rPr lang="en-US" dirty="0" smtClean="0"/>
              <a:t>sensitivity exceeds that of Run </a:t>
            </a:r>
            <a:r>
              <a:rPr lang="en-US" dirty="0" smtClean="0"/>
              <a:t>I</a:t>
            </a:r>
          </a:p>
          <a:p>
            <a:pPr lvl="1"/>
            <a:r>
              <a:rPr lang="en-US" dirty="0" smtClean="0"/>
              <a:t>No </a:t>
            </a:r>
            <a:r>
              <a:rPr lang="en-US" dirty="0" smtClean="0"/>
              <a:t>evidence of seesaw signal has been observed</a:t>
            </a:r>
            <a:endParaRPr lang="en-US" dirty="0" smtClean="0"/>
          </a:p>
          <a:p>
            <a:r>
              <a:rPr lang="en-US" dirty="0" smtClean="0"/>
              <a:t>Exclusion limits were derived from the results</a:t>
            </a:r>
          </a:p>
          <a:p>
            <a:pPr lvl="1"/>
            <a:r>
              <a:rPr lang="en-US" dirty="0" smtClean="0"/>
              <a:t>We exclude the signal hypothesis for heavy </a:t>
            </a:r>
            <a:r>
              <a:rPr lang="en-US" dirty="0" err="1" smtClean="0"/>
              <a:t>fermion</a:t>
            </a:r>
            <a:r>
              <a:rPr lang="en-US" dirty="0" smtClean="0"/>
              <a:t> masses </a:t>
            </a:r>
            <a:br>
              <a:rPr lang="en-US" dirty="0" smtClean="0"/>
            </a:br>
            <a:r>
              <a:rPr lang="en-US" dirty="0" smtClean="0"/>
              <a:t>m</a:t>
            </a:r>
            <a:r>
              <a:rPr lang="en-US" baseline="-25000" dirty="0" smtClean="0">
                <a:sym typeface="Symbol"/>
              </a:rPr>
              <a:t></a:t>
            </a:r>
            <a:r>
              <a:rPr lang="en-US" dirty="0" smtClean="0"/>
              <a:t> &lt; 440 </a:t>
            </a:r>
            <a:r>
              <a:rPr lang="en-US" dirty="0" err="1" smtClean="0"/>
              <a:t>GeV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3337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big thanks to …</a:t>
            </a:r>
          </a:p>
          <a:p>
            <a:pPr lvl="1"/>
            <a:r>
              <a:rPr lang="en-US" dirty="0" smtClean="0"/>
              <a:t>My </a:t>
            </a:r>
            <a:r>
              <a:rPr lang="en-US" dirty="0" smtClean="0"/>
              <a:t>Ph. D. committee</a:t>
            </a:r>
          </a:p>
          <a:p>
            <a:pPr lvl="1"/>
            <a:r>
              <a:rPr lang="en-US" dirty="0" smtClean="0"/>
              <a:t>The Rutgers </a:t>
            </a:r>
            <a:r>
              <a:rPr lang="en-US" dirty="0" err="1" smtClean="0"/>
              <a:t>multilepton</a:t>
            </a:r>
            <a:r>
              <a:rPr lang="en-US" dirty="0" smtClean="0"/>
              <a:t> group</a:t>
            </a:r>
          </a:p>
          <a:p>
            <a:pPr lvl="2"/>
            <a:r>
              <a:rPr lang="en-US" dirty="0" smtClean="0"/>
              <a:t>high energy theorist Scott Thomas</a:t>
            </a:r>
          </a:p>
          <a:p>
            <a:pPr lvl="2"/>
            <a:r>
              <a:rPr lang="en-US" dirty="0" smtClean="0"/>
              <a:t>our </a:t>
            </a:r>
            <a:r>
              <a:rPr lang="en-US" dirty="0" err="1" smtClean="0"/>
              <a:t>postdocs</a:t>
            </a:r>
            <a:r>
              <a:rPr lang="en-US" dirty="0" smtClean="0"/>
              <a:t> R. C. Gray, M. Walker, H. </a:t>
            </a:r>
            <a:r>
              <a:rPr lang="en-US" dirty="0" err="1" smtClean="0"/>
              <a:t>Saka</a:t>
            </a:r>
            <a:endParaRPr lang="en-US" dirty="0" smtClean="0"/>
          </a:p>
          <a:p>
            <a:pPr lvl="2"/>
            <a:r>
              <a:rPr lang="en-US" dirty="0" smtClean="0"/>
              <a:t>my fellow grad students S. </a:t>
            </a:r>
            <a:r>
              <a:rPr lang="en-US" dirty="0" err="1" smtClean="0"/>
              <a:t>Arora</a:t>
            </a:r>
            <a:r>
              <a:rPr lang="en-US" dirty="0" smtClean="0"/>
              <a:t>, </a:t>
            </a:r>
            <a:r>
              <a:rPr lang="en-US" dirty="0" smtClean="0"/>
              <a:t>C</a:t>
            </a:r>
            <a:r>
              <a:rPr lang="en-US" dirty="0" smtClean="0"/>
              <a:t>. </a:t>
            </a:r>
            <a:r>
              <a:rPr lang="en-US" dirty="0" smtClean="0"/>
              <a:t>&amp; E. </a:t>
            </a:r>
            <a:br>
              <a:rPr lang="en-US" dirty="0" smtClean="0"/>
            </a:br>
            <a:r>
              <a:rPr lang="en-US" dirty="0" smtClean="0"/>
              <a:t>Contreras-</a:t>
            </a:r>
            <a:r>
              <a:rPr lang="en-US" dirty="0" err="1" smtClean="0"/>
              <a:t>Campaña</a:t>
            </a:r>
            <a:r>
              <a:rPr lang="en-US" dirty="0" smtClean="0"/>
              <a:t>, M. </a:t>
            </a:r>
            <a:r>
              <a:rPr lang="en-US" dirty="0" err="1" smtClean="0"/>
              <a:t>Heindl</a:t>
            </a:r>
            <a:r>
              <a:rPr lang="en-US" dirty="0" smtClean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</a:t>
            </a:r>
            <a:r>
              <a:rPr lang="en-US" dirty="0" smtClean="0"/>
              <a:t>. </a:t>
            </a:r>
            <a:r>
              <a:rPr lang="en-US" dirty="0" err="1" smtClean="0"/>
              <a:t>Panwalkar</a:t>
            </a:r>
            <a:r>
              <a:rPr lang="en-US" dirty="0" smtClean="0"/>
              <a:t>, P. </a:t>
            </a:r>
            <a:r>
              <a:rPr lang="en-US" dirty="0" err="1" smtClean="0"/>
              <a:t>Zywicki</a:t>
            </a:r>
            <a:endParaRPr lang="en-US" dirty="0" smtClean="0"/>
          </a:p>
          <a:p>
            <a:pPr lvl="2"/>
            <a:r>
              <a:rPr lang="en-US" dirty="0" smtClean="0"/>
              <a:t>as well as to K. </a:t>
            </a:r>
            <a:r>
              <a:rPr lang="en-US" dirty="0" err="1" smtClean="0"/>
              <a:t>Feigelis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big thanks to …</a:t>
            </a:r>
          </a:p>
          <a:p>
            <a:pPr lvl="1"/>
            <a:r>
              <a:rPr lang="en-US" dirty="0" smtClean="0"/>
              <a:t>My </a:t>
            </a:r>
            <a:r>
              <a:rPr lang="en-US" dirty="0" smtClean="0"/>
              <a:t>Ph. D. committee</a:t>
            </a:r>
          </a:p>
          <a:p>
            <a:pPr lvl="1"/>
            <a:r>
              <a:rPr lang="en-US" dirty="0" smtClean="0"/>
              <a:t>The Rutgers </a:t>
            </a:r>
            <a:r>
              <a:rPr lang="en-US" dirty="0" err="1" smtClean="0"/>
              <a:t>multilepton</a:t>
            </a:r>
            <a:r>
              <a:rPr lang="en-US" dirty="0" smtClean="0"/>
              <a:t> group</a:t>
            </a:r>
          </a:p>
          <a:p>
            <a:pPr lvl="2"/>
            <a:r>
              <a:rPr lang="en-US" dirty="0" smtClean="0"/>
              <a:t>high energy theorist Scott Thomas</a:t>
            </a:r>
          </a:p>
          <a:p>
            <a:pPr lvl="2"/>
            <a:r>
              <a:rPr lang="en-US" dirty="0" smtClean="0"/>
              <a:t>our </a:t>
            </a:r>
            <a:r>
              <a:rPr lang="en-US" dirty="0" err="1" smtClean="0"/>
              <a:t>postdocs</a:t>
            </a:r>
            <a:r>
              <a:rPr lang="en-US" dirty="0" smtClean="0"/>
              <a:t> R. C. Gray, M. Walker, H. </a:t>
            </a:r>
            <a:r>
              <a:rPr lang="en-US" dirty="0" err="1" smtClean="0"/>
              <a:t>Saka</a:t>
            </a:r>
            <a:endParaRPr lang="en-US" dirty="0" smtClean="0"/>
          </a:p>
          <a:p>
            <a:pPr lvl="2"/>
            <a:r>
              <a:rPr lang="en-US" dirty="0" smtClean="0"/>
              <a:t>my fellow grad students S. </a:t>
            </a:r>
            <a:r>
              <a:rPr lang="en-US" dirty="0" err="1" smtClean="0"/>
              <a:t>Arora</a:t>
            </a:r>
            <a:r>
              <a:rPr lang="en-US" dirty="0" smtClean="0"/>
              <a:t>, </a:t>
            </a:r>
            <a:r>
              <a:rPr lang="en-US" dirty="0" smtClean="0"/>
              <a:t>C</a:t>
            </a:r>
            <a:r>
              <a:rPr lang="en-US" dirty="0" smtClean="0"/>
              <a:t>. </a:t>
            </a:r>
            <a:r>
              <a:rPr lang="en-US" dirty="0" smtClean="0"/>
              <a:t>&amp; E. </a:t>
            </a:r>
            <a:br>
              <a:rPr lang="en-US" dirty="0" smtClean="0"/>
            </a:br>
            <a:r>
              <a:rPr lang="en-US" dirty="0" smtClean="0"/>
              <a:t>Contreras-</a:t>
            </a:r>
            <a:r>
              <a:rPr lang="en-US" dirty="0" err="1" smtClean="0"/>
              <a:t>Campaña</a:t>
            </a:r>
            <a:r>
              <a:rPr lang="en-US" dirty="0" smtClean="0"/>
              <a:t>, M. </a:t>
            </a:r>
            <a:r>
              <a:rPr lang="en-US" dirty="0" err="1" smtClean="0"/>
              <a:t>Heindl</a:t>
            </a:r>
            <a:r>
              <a:rPr lang="en-US" dirty="0" smtClean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</a:t>
            </a:r>
            <a:r>
              <a:rPr lang="en-US" dirty="0" smtClean="0"/>
              <a:t>. </a:t>
            </a:r>
            <a:r>
              <a:rPr lang="en-US" dirty="0" err="1" smtClean="0"/>
              <a:t>Panwalkar</a:t>
            </a:r>
            <a:r>
              <a:rPr lang="en-US" dirty="0" smtClean="0"/>
              <a:t>, P. </a:t>
            </a:r>
            <a:r>
              <a:rPr lang="en-US" dirty="0" err="1" smtClean="0"/>
              <a:t>Zywicki</a:t>
            </a:r>
            <a:endParaRPr lang="en-US" dirty="0" smtClean="0"/>
          </a:p>
          <a:p>
            <a:pPr lvl="2"/>
            <a:r>
              <a:rPr lang="en-US" dirty="0" smtClean="0"/>
              <a:t>as well as to K. </a:t>
            </a:r>
            <a:r>
              <a:rPr lang="en-US" dirty="0" err="1" smtClean="0"/>
              <a:t>Feigelis</a:t>
            </a:r>
            <a:endParaRPr lang="en-US" dirty="0" smtClean="0"/>
          </a:p>
          <a:p>
            <a:pPr lvl="1"/>
            <a:r>
              <a:rPr lang="en-US" dirty="0" smtClean="0"/>
              <a:t>My supervisor Sunil </a:t>
            </a:r>
            <a:r>
              <a:rPr lang="en-US" dirty="0" err="1" smtClean="0"/>
              <a:t>Somalwar</a:t>
            </a:r>
            <a:endParaRPr lang="en-US" dirty="0" smtClean="0"/>
          </a:p>
        </p:txBody>
      </p:sp>
      <p:pic>
        <p:nvPicPr>
          <p:cNvPr id="7" name="Picture 6" descr="photo_2016-04-04_20-16-41.jpg"/>
          <p:cNvPicPr>
            <a:picLocks noChangeAspect="1"/>
          </p:cNvPicPr>
          <p:nvPr/>
        </p:nvPicPr>
        <p:blipFill>
          <a:blip r:embed="rId2" cstate="print"/>
          <a:srcRect l="14634" t="6504" b="5691"/>
          <a:stretch>
            <a:fillRect/>
          </a:stretch>
        </p:blipFill>
        <p:spPr>
          <a:xfrm>
            <a:off x="5822244" y="2419350"/>
            <a:ext cx="2864556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 for LHC Run II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Wrote new software framework (together with Matt Walker)</a:t>
            </a:r>
          </a:p>
          <a:p>
            <a:pPr lvl="1"/>
            <a:r>
              <a:rPr lang="en-US" dirty="0" smtClean="0"/>
              <a:t>computes all quantities that are of interest for the analysis</a:t>
            </a:r>
          </a:p>
          <a:p>
            <a:pPr lvl="1"/>
            <a:r>
              <a:rPr lang="en-US" dirty="0" smtClean="0"/>
              <a:t>categorizes event into search regions</a:t>
            </a:r>
          </a:p>
          <a:p>
            <a:pPr lvl="1"/>
            <a:r>
              <a:rPr lang="en-US" dirty="0" smtClean="0"/>
              <a:t>estimates background in each region</a:t>
            </a:r>
          </a:p>
          <a:p>
            <a:pPr lvl="1"/>
            <a:r>
              <a:rPr lang="en-US" dirty="0" smtClean="0"/>
              <a:t>produces output files used for statistical interpretation</a:t>
            </a:r>
          </a:p>
          <a:p>
            <a:r>
              <a:rPr lang="en-US" dirty="0" smtClean="0"/>
              <a:t>Used the new software framework to</a:t>
            </a:r>
          </a:p>
          <a:p>
            <a:pPr lvl="1"/>
            <a:r>
              <a:rPr lang="en-US" dirty="0" smtClean="0"/>
              <a:t>reproduce Run I results</a:t>
            </a:r>
          </a:p>
          <a:p>
            <a:pPr lvl="1"/>
            <a:r>
              <a:rPr lang="en-US" dirty="0" smtClean="0"/>
              <a:t>refine background estimation methods used during Run I, anticipating Run II needs</a:t>
            </a:r>
          </a:p>
          <a:p>
            <a:r>
              <a:rPr lang="en-US" dirty="0" smtClean="0"/>
              <a:t>Rest of the talk focused on work for Run II Seesaw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HC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895350"/>
            <a:ext cx="5496124" cy="38714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LHC in the Accelerator Complex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dirty="0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MC samples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Content Placeholder 6" descr="SamplesMC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914399"/>
            <a:ext cx="6019800" cy="381795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to Run I Result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909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EXO-14-001 PAS (</a:t>
            </a:r>
            <a:r>
              <a:rPr lang="en-US" dirty="0" err="1" smtClean="0"/>
              <a:t>Padova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Generated 3L final states </a:t>
            </a:r>
            <a:br>
              <a:rPr lang="en-US" dirty="0" smtClean="0"/>
            </a:br>
            <a:r>
              <a:rPr lang="en-US" dirty="0" smtClean="0"/>
              <a:t>based on </a:t>
            </a:r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  W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, 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  Z l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>
                <a:sym typeface="Symbol"/>
              </a:rPr>
              <a:t>, </a:t>
            </a:r>
            <a:br>
              <a:rPr lang="en-US" dirty="0" smtClean="0">
                <a:sym typeface="Symbol"/>
              </a:rPr>
            </a:br>
            <a:r>
              <a:rPr lang="en-US" dirty="0" smtClean="0">
                <a:sym typeface="Symbol"/>
              </a:rPr>
              <a:t></a:t>
            </a:r>
            <a:r>
              <a:rPr lang="en-US" baseline="30000" dirty="0" smtClean="0">
                <a:sym typeface="Symbol"/>
              </a:rPr>
              <a:t>0</a:t>
            </a:r>
            <a:r>
              <a:rPr lang="en-US" dirty="0" smtClean="0">
                <a:sym typeface="Symbol"/>
              </a:rPr>
              <a:t>  </a:t>
            </a:r>
            <a:r>
              <a:rPr lang="en-US" dirty="0" err="1" smtClean="0">
                <a:sym typeface="Symbol"/>
              </a:rPr>
              <a:t>W</a:t>
            </a:r>
            <a:r>
              <a:rPr lang="en-US" baseline="30000" dirty="0" err="1" smtClean="0">
                <a:sym typeface="Symbol"/>
              </a:rPr>
              <a:t></a:t>
            </a:r>
            <a:r>
              <a:rPr lang="en-US" dirty="0" err="1" smtClean="0">
                <a:sym typeface="Symbol"/>
              </a:rPr>
              <a:t>l</a:t>
            </a:r>
            <a:r>
              <a:rPr lang="en-US" baseline="30000" dirty="0" smtClean="0">
                <a:sym typeface="Symbol"/>
              </a:rPr>
              <a:t></a:t>
            </a:r>
            <a:r>
              <a:rPr lang="en-US" dirty="0" smtClean="0"/>
              <a:t> processes</a:t>
            </a:r>
          </a:p>
          <a:p>
            <a:r>
              <a:rPr lang="en-US" u="sng" dirty="0" smtClean="0"/>
              <a:t>Selection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MET &gt; 50 </a:t>
            </a:r>
            <a:r>
              <a:rPr lang="en-US" dirty="0" err="1" smtClean="0"/>
              <a:t>GeV</a:t>
            </a:r>
            <a:r>
              <a:rPr lang="en-US" dirty="0" smtClean="0"/>
              <a:t>, H</a:t>
            </a:r>
            <a:r>
              <a:rPr lang="en-US" baseline="-25000" dirty="0" smtClean="0"/>
              <a:t>T</a:t>
            </a:r>
            <a:r>
              <a:rPr lang="en-US" dirty="0" smtClean="0"/>
              <a:t> &lt; 150 </a:t>
            </a:r>
            <a:r>
              <a:rPr lang="en-US" dirty="0" err="1" smtClean="0"/>
              <a:t>GeV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b-tag veto, Z veto, AIC veto</a:t>
            </a:r>
          </a:p>
          <a:p>
            <a:pPr lvl="1"/>
            <a:r>
              <a:rPr lang="en-US" dirty="0" smtClean="0"/>
              <a:t>lepton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err="1" smtClean="0"/>
              <a:t>’s</a:t>
            </a:r>
            <a:r>
              <a:rPr lang="en-US" dirty="0" smtClean="0"/>
              <a:t> &gt; 30, 20, 20 </a:t>
            </a:r>
            <a:r>
              <a:rPr lang="en-US" dirty="0" err="1" smtClean="0"/>
              <a:t>GeV</a:t>
            </a:r>
            <a:r>
              <a:rPr lang="en-US" dirty="0" smtClean="0"/>
              <a:t> and charge sum binning</a:t>
            </a:r>
          </a:p>
          <a:p>
            <a:r>
              <a:rPr lang="en-US" dirty="0" smtClean="0"/>
              <a:t>Limits placed on </a:t>
            </a:r>
            <a:r>
              <a:rPr lang="en-US" dirty="0" smtClean="0">
                <a:sym typeface="Symbol"/>
              </a:rPr>
              <a:t></a:t>
            </a:r>
            <a:r>
              <a:rPr lang="en-US" dirty="0" smtClean="0">
                <a:latin typeface="Gill Sans MT"/>
                <a:sym typeface="Symbol"/>
              </a:rPr>
              <a:t>∙</a:t>
            </a:r>
            <a:r>
              <a:rPr lang="en-US" dirty="0" smtClean="0">
                <a:sym typeface="Symbol"/>
              </a:rPr>
              <a:t>BR</a:t>
            </a:r>
          </a:p>
          <a:p>
            <a:pPr lvl="1"/>
            <a:r>
              <a:rPr lang="en-US" dirty="0" smtClean="0">
                <a:sym typeface="Symbol"/>
              </a:rPr>
              <a:t>now: limits on  only (less analysis-specific approach)</a:t>
            </a:r>
            <a:endParaRPr lang="en-US" dirty="0" smtClean="0"/>
          </a:p>
          <a:p>
            <a:r>
              <a:rPr lang="en-US" dirty="0" smtClean="0"/>
              <a:t>M</a:t>
            </a:r>
            <a:r>
              <a:rPr lang="el-GR" baseline="-25000" dirty="0" smtClean="0"/>
              <a:t>Σ</a:t>
            </a:r>
            <a:r>
              <a:rPr lang="el-GR" dirty="0" smtClean="0"/>
              <a:t> </a:t>
            </a:r>
            <a:r>
              <a:rPr lang="en-US" dirty="0" smtClean="0"/>
              <a:t>limit placed at 278 </a:t>
            </a:r>
            <a:r>
              <a:rPr lang="en-US" dirty="0" err="1" smtClean="0"/>
              <a:t>GeV</a:t>
            </a:r>
            <a:r>
              <a:rPr lang="en-US" dirty="0" smtClean="0"/>
              <a:t> observed, ~250 </a:t>
            </a:r>
            <a:r>
              <a:rPr lang="en-US" dirty="0" err="1" smtClean="0"/>
              <a:t>GeV</a:t>
            </a:r>
            <a:r>
              <a:rPr lang="en-US" dirty="0" smtClean="0"/>
              <a:t> expected</a:t>
            </a:r>
          </a:p>
        </p:txBody>
      </p:sp>
      <p:pic>
        <p:nvPicPr>
          <p:cNvPr id="15" name="Picture 14" descr="ExclusionEXO-14-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895350"/>
            <a:ext cx="3886200" cy="2303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Details of Improvements after Run 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188595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We take the Run I result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exp</a:t>
            </a:r>
            <a:r>
              <a:rPr lang="en-US" dirty="0" smtClean="0"/>
              <a:t>(340 </a:t>
            </a:r>
            <a:r>
              <a:rPr lang="en-US" dirty="0" err="1" smtClean="0"/>
              <a:t>GeV</a:t>
            </a:r>
            <a:r>
              <a:rPr lang="en-US" dirty="0" smtClean="0"/>
              <a:t>) = 3.26 and transform it for comparability</a:t>
            </a:r>
          </a:p>
          <a:p>
            <a:pPr lvl="1"/>
            <a:r>
              <a:rPr lang="en-US" dirty="0" smtClean="0"/>
              <a:t>remove the k-factor, apply </a:t>
            </a:r>
            <a:r>
              <a:rPr lang="en-US" dirty="0" err="1" smtClean="0"/>
              <a:t>xsec</a:t>
            </a:r>
            <a:r>
              <a:rPr lang="en-US" dirty="0" smtClean="0"/>
              <a:t> scaling and </a:t>
            </a:r>
            <a:r>
              <a:rPr lang="en-US" dirty="0" smtClean="0">
                <a:sym typeface="Symbol"/>
              </a:rPr>
              <a:t></a:t>
            </a:r>
            <a:r>
              <a:rPr lang="en-US" dirty="0" smtClean="0"/>
              <a:t>(19.5/2.3)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thus, the Run I analysis would achieve </a:t>
            </a:r>
            <a:r>
              <a:rPr lang="en-US" dirty="0" err="1" smtClean="0">
                <a:sym typeface="Wingdings" pitchFamily="2" charset="2"/>
              </a:rPr>
              <a:t>r</a:t>
            </a:r>
            <a:r>
              <a:rPr lang="en-US" baseline="-25000" dirty="0" err="1" smtClean="0">
                <a:sym typeface="Wingdings" pitchFamily="2" charset="2"/>
              </a:rPr>
              <a:t>exp</a:t>
            </a:r>
            <a:r>
              <a:rPr lang="en-US" dirty="0" smtClean="0">
                <a:sym typeface="Wingdings" pitchFamily="2" charset="2"/>
              </a:rPr>
              <a:t> = ~3.06 with the current amount of 13 </a:t>
            </a:r>
            <a:r>
              <a:rPr lang="en-US" dirty="0" err="1" smtClean="0">
                <a:sym typeface="Wingdings" pitchFamily="2" charset="2"/>
              </a:rPr>
              <a:t>TeV</a:t>
            </a:r>
            <a:r>
              <a:rPr lang="en-US" dirty="0" smtClean="0">
                <a:sym typeface="Wingdings" pitchFamily="2" charset="2"/>
              </a:rPr>
              <a:t> data</a:t>
            </a:r>
            <a:endParaRPr lang="en-US" dirty="0" smtClean="0"/>
          </a:p>
          <a:p>
            <a:r>
              <a:rPr lang="en-US" dirty="0" smtClean="0"/>
              <a:t>We repeat the Run I analysis approximately and obtain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exp</a:t>
            </a:r>
            <a:r>
              <a:rPr lang="en-US" dirty="0" smtClean="0"/>
              <a:t> = 4.11</a:t>
            </a:r>
          </a:p>
          <a:p>
            <a:pPr lvl="1"/>
            <a:r>
              <a:rPr lang="en-US" dirty="0" smtClean="0"/>
              <a:t>Difference of 34% (comparable to uncertainty of the result) is in the conservative direction, and due to the approximations and binning differences in the mock-up analysis</a:t>
            </a:r>
          </a:p>
          <a:p>
            <a:r>
              <a:rPr lang="en-US" dirty="0" smtClean="0"/>
              <a:t>We then add improvements step by step</a:t>
            </a:r>
            <a:endParaRPr lang="en-US" dirty="0"/>
          </a:p>
        </p:txBody>
      </p:sp>
      <p:pic>
        <p:nvPicPr>
          <p:cNvPr id="9" name="Content Placeholder 6" descr="Improvement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0349" y="2832066"/>
            <a:ext cx="5953451" cy="1900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3L </a:t>
            </a:r>
            <a:r>
              <a:rPr lang="en-US" dirty="0" smtClean="0"/>
              <a:t>Background: </a:t>
            </a:r>
            <a:r>
              <a:rPr lang="en-US" dirty="0" smtClean="0"/>
              <a:t>Fake e/</a:t>
            </a:r>
            <a:r>
              <a:rPr lang="en-US" dirty="0" smtClean="0">
                <a:sym typeface="Symbol"/>
              </a:rPr>
              <a:t>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>
            <a:normAutofit/>
          </a:bodyPr>
          <a:lstStyle/>
          <a:p>
            <a:r>
              <a:rPr lang="en-US" dirty="0" smtClean="0"/>
              <a:t>Verify that method works in data and MC</a:t>
            </a:r>
          </a:p>
          <a:p>
            <a:pPr>
              <a:buNone/>
            </a:pPr>
            <a:r>
              <a:rPr lang="en-US" dirty="0" smtClean="0"/>
              <a:t>       H</a:t>
            </a:r>
            <a:r>
              <a:rPr lang="en-US" baseline="-25000" dirty="0" smtClean="0"/>
              <a:t>T</a:t>
            </a:r>
            <a:r>
              <a:rPr lang="en-US" dirty="0" smtClean="0"/>
              <a:t> in control region                MC closure test</a:t>
            </a:r>
          </a:p>
        </p:txBody>
      </p:sp>
      <p:pic>
        <p:nvPicPr>
          <p:cNvPr id="14" name="Picture 13" descr="Z_L3MET0to50HT0to200MT0to50_MOSS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885950"/>
            <a:ext cx="3657600" cy="2873090"/>
          </a:xfrm>
          <a:prstGeom prst="rect">
            <a:avLst/>
          </a:prstGeom>
        </p:spPr>
      </p:pic>
      <p:pic>
        <p:nvPicPr>
          <p:cNvPr id="9" name="Picture 8" descr="Z_L3MET0to50HT0to200MT0to50_MOSS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0154" y="1985878"/>
            <a:ext cx="4290446" cy="2490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WZ Investigations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495800" cy="37033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There seems to be a discrepancy in the </a:t>
            </a:r>
            <a:r>
              <a:rPr lang="en-US" smtClean="0"/>
              <a:t>region with 3 e/</a:t>
            </a:r>
            <a:r>
              <a:rPr lang="en-US" smtClean="0">
                <a:sym typeface="Symbol"/>
              </a:rPr>
              <a:t></a:t>
            </a:r>
            <a:r>
              <a:rPr lang="en-US" smtClean="0"/>
              <a:t> </a:t>
            </a:r>
            <a:r>
              <a:rPr lang="en-US" dirty="0" smtClean="0"/>
              <a:t>and MET &gt; 100 </a:t>
            </a:r>
            <a:r>
              <a:rPr lang="en-US" dirty="0" err="1" smtClean="0"/>
              <a:t>GeV</a:t>
            </a:r>
            <a:endParaRPr lang="en-US" dirty="0" smtClean="0"/>
          </a:p>
          <a:p>
            <a:r>
              <a:rPr lang="en-US" dirty="0" smtClean="0"/>
              <a:t>We tried various MC samples, but the problem remains</a:t>
            </a:r>
          </a:p>
          <a:p>
            <a:pPr lvl="1"/>
            <a:r>
              <a:rPr lang="en-US" dirty="0" smtClean="0"/>
              <a:t>WZTo3LNu (</a:t>
            </a:r>
            <a:r>
              <a:rPr lang="en-US" dirty="0" err="1" smtClean="0"/>
              <a:t>Powheg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WZJets</a:t>
            </a:r>
            <a:r>
              <a:rPr lang="en-US" dirty="0" smtClean="0"/>
              <a:t> (</a:t>
            </a:r>
            <a:r>
              <a:rPr lang="en-US" dirty="0" err="1" smtClean="0"/>
              <a:t>amcatnlo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MET distribution for 3 light leptons, with OSSF pair on Z</a:t>
            </a:r>
            <a:endParaRPr lang="en-US" baseline="-25000" dirty="0"/>
          </a:p>
        </p:txBody>
      </p:sp>
      <p:pic>
        <p:nvPicPr>
          <p:cNvPr id="7" name="Picture 6" descr="L3DYz1Tau0_M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860" y="1020397"/>
            <a:ext cx="3504740" cy="338015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WZ Investigations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495800" cy="371475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see a discrepancy in the region with 3 e/</a:t>
            </a:r>
            <a:r>
              <a:rPr lang="en-US" dirty="0" smtClean="0">
                <a:sym typeface="Symbol"/>
              </a:rPr>
              <a:t></a:t>
            </a:r>
            <a:r>
              <a:rPr lang="en-US" dirty="0" smtClean="0"/>
              <a:t> and MET &gt; 100 </a:t>
            </a:r>
            <a:r>
              <a:rPr lang="en-US" dirty="0" err="1" smtClean="0"/>
              <a:t>GeV</a:t>
            </a:r>
            <a:endParaRPr lang="en-US" dirty="0" smtClean="0"/>
          </a:p>
          <a:p>
            <a:r>
              <a:rPr lang="en-US" dirty="0" smtClean="0"/>
              <a:t>At H</a:t>
            </a:r>
            <a:r>
              <a:rPr lang="en-US" baseline="-25000" dirty="0" smtClean="0"/>
              <a:t>T</a:t>
            </a:r>
            <a:r>
              <a:rPr lang="en-US" dirty="0" smtClean="0"/>
              <a:t> &gt; 200 </a:t>
            </a:r>
            <a:r>
              <a:rPr lang="en-US" dirty="0" err="1" smtClean="0"/>
              <a:t>GeV</a:t>
            </a:r>
            <a:r>
              <a:rPr lang="en-US" dirty="0" smtClean="0"/>
              <a:t> and with b-veto, the significance increases from roughly 2 sigma to roughly 3 sigma</a:t>
            </a:r>
          </a:p>
          <a:p>
            <a:r>
              <a:rPr lang="en-US" dirty="0" smtClean="0"/>
              <a:t>We want to put out a specific Seesaw result. Normally we put out big </a:t>
            </a:r>
            <a:r>
              <a:rPr lang="en-US" dirty="0" err="1" smtClean="0"/>
              <a:t>multilepton</a:t>
            </a:r>
            <a:r>
              <a:rPr lang="en-US" dirty="0" smtClean="0"/>
              <a:t> tables with all kinds of binning.</a:t>
            </a:r>
          </a:p>
          <a:p>
            <a:pPr lvl="1"/>
            <a:r>
              <a:rPr lang="en-US" dirty="0" smtClean="0"/>
              <a:t>However, we don't think that the 2015 data is large enough / has been sufficiently digested (e.g. state of the MC's) for such a result. However the Seesaw result itself is quite robust.</a:t>
            </a:r>
          </a:p>
        </p:txBody>
      </p:sp>
      <p:pic>
        <p:nvPicPr>
          <p:cNvPr id="7" name="Picture 6" descr="L3DYz1Tau0_M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860" y="1020397"/>
            <a:ext cx="3504739" cy="338015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Seesaw at 13 </a:t>
            </a:r>
            <a:r>
              <a:rPr lang="en-US" dirty="0" err="1" smtClean="0"/>
              <a:t>TeV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 the previous CMS result, some decay processes (like 4L modes) were not considered</a:t>
            </a:r>
          </a:p>
          <a:p>
            <a:pPr lvl="1"/>
            <a:r>
              <a:rPr lang="en-US" dirty="0" smtClean="0"/>
              <a:t>In total, there are 27 processes to be considered</a:t>
            </a:r>
          </a:p>
          <a:p>
            <a:r>
              <a:rPr lang="en-US" dirty="0" smtClean="0"/>
              <a:t>We produced all 27 processes</a:t>
            </a:r>
          </a:p>
          <a:p>
            <a:pPr lvl="1"/>
            <a:r>
              <a:rPr lang="en-US" dirty="0" smtClean="0"/>
              <a:t>So far only private production for a few points</a:t>
            </a:r>
          </a:p>
          <a:p>
            <a:pPr lvl="1"/>
            <a:r>
              <a:rPr lang="en-US" u="sng" dirty="0" smtClean="0"/>
              <a:t>Generation scheme</a:t>
            </a:r>
            <a:r>
              <a:rPr lang="en-US" dirty="0" smtClean="0"/>
              <a:t>: Model file (</a:t>
            </a:r>
            <a:r>
              <a:rPr lang="en-US" dirty="0" err="1" smtClean="0"/>
              <a:t>Biggio</a:t>
            </a:r>
            <a:r>
              <a:rPr lang="en-US" dirty="0" smtClean="0"/>
              <a:t> and Bonnet)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/>
              <a:t>FeynRules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UFO file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/>
              <a:t>MadGraph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LHE (W/Z/H </a:t>
            </a:r>
            <a:r>
              <a:rPr lang="en-US" dirty="0" err="1" smtClean="0"/>
              <a:t>undecayed</a:t>
            </a:r>
            <a:r>
              <a:rPr lang="en-US" dirty="0" smtClean="0"/>
              <a:t>)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Pythia8 (all decays &amp; </a:t>
            </a:r>
            <a:r>
              <a:rPr lang="en-US" dirty="0" err="1" smtClean="0"/>
              <a:t>hadronization</a:t>
            </a:r>
            <a:r>
              <a:rPr lang="en-US" dirty="0" smtClean="0"/>
              <a:t>)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err="1" smtClean="0"/>
              <a:t>trilepton</a:t>
            </a:r>
            <a:r>
              <a:rPr lang="en-US" dirty="0" smtClean="0"/>
              <a:t> filter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CMS simulation</a:t>
            </a:r>
          </a:p>
          <a:p>
            <a:r>
              <a:rPr lang="en-US" dirty="0" smtClean="0"/>
              <a:t>Next step: Official MC signal generation</a:t>
            </a:r>
          </a:p>
          <a:p>
            <a:pPr lvl="1"/>
            <a:r>
              <a:rPr lang="en-US" dirty="0" smtClean="0"/>
              <a:t>100k events per process</a:t>
            </a:r>
          </a:p>
          <a:p>
            <a:pPr lvl="1"/>
            <a:r>
              <a:rPr lang="en-US" dirty="0" smtClean="0"/>
              <a:t>Triplet masses in range 140–660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r>
              <a:rPr lang="en-US" dirty="0" smtClean="0"/>
              <a:t>Official samples are being requested</a:t>
            </a:r>
          </a:p>
          <a:p>
            <a:r>
              <a:rPr lang="en-US" dirty="0" smtClean="0"/>
              <a:t>Following results are from privately produced MC test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FeynRules</a:t>
            </a:r>
            <a:r>
              <a:rPr lang="en-US" dirty="0" smtClean="0"/>
              <a:t> and Model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Input is a model file which includes model-specific </a:t>
            </a:r>
            <a:r>
              <a:rPr lang="en-US" dirty="0" err="1" smtClean="0"/>
              <a:t>Lagrangians</a:t>
            </a:r>
            <a:r>
              <a:rPr lang="en-US" dirty="0" smtClean="0"/>
              <a:t> and particle parameters</a:t>
            </a:r>
          </a:p>
          <a:p>
            <a:r>
              <a:rPr lang="en-US" dirty="0" smtClean="0"/>
              <a:t>Runs as a </a:t>
            </a:r>
            <a:r>
              <a:rPr lang="en-US" dirty="0" err="1" smtClean="0"/>
              <a:t>Mathematica</a:t>
            </a:r>
            <a:r>
              <a:rPr lang="en-US" dirty="0" smtClean="0"/>
              <a:t> package that calculates decay widths, vertices, Feynman rules</a:t>
            </a:r>
          </a:p>
          <a:p>
            <a:r>
              <a:rPr lang="en-US" dirty="0" smtClean="0"/>
              <a:t>Outputs a “UFO” model directory which may be imported for usage with an MC generator</a:t>
            </a:r>
          </a:p>
          <a:p>
            <a:pPr lvl="1"/>
            <a:r>
              <a:rPr lang="en-US" dirty="0" err="1" smtClean="0"/>
              <a:t>MadGraph</a:t>
            </a:r>
            <a:r>
              <a:rPr lang="en-US" dirty="0" smtClean="0"/>
              <a:t> is used in the following</a:t>
            </a:r>
          </a:p>
          <a:p>
            <a:r>
              <a:rPr lang="en-US" dirty="0" err="1" smtClean="0"/>
              <a:t>FeynRules</a:t>
            </a:r>
            <a:r>
              <a:rPr lang="en-US" dirty="0" smtClean="0"/>
              <a:t> model file with neutrino mass via Type III Seesaw was created by C. </a:t>
            </a:r>
            <a:r>
              <a:rPr lang="en-US" dirty="0" err="1" smtClean="0"/>
              <a:t>Biggio</a:t>
            </a:r>
            <a:r>
              <a:rPr lang="en-US" dirty="0" smtClean="0"/>
              <a:t>, and F. Bonnet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Generation with </a:t>
            </a:r>
            <a:r>
              <a:rPr lang="en-US" dirty="0" err="1" smtClean="0"/>
              <a:t>MadGraph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Takes </a:t>
            </a:r>
            <a:r>
              <a:rPr lang="en-US" dirty="0" err="1" smtClean="0"/>
              <a:t>FeynRules</a:t>
            </a:r>
            <a:r>
              <a:rPr lang="en-US" dirty="0" smtClean="0"/>
              <a:t> UFO directory as input</a:t>
            </a:r>
          </a:p>
          <a:p>
            <a:r>
              <a:rPr lang="en-US" dirty="0" smtClean="0"/>
              <a:t>Generates events, and all relevant Feynman diagrams for each process</a:t>
            </a:r>
          </a:p>
          <a:p>
            <a:r>
              <a:rPr lang="en-US" dirty="0" smtClean="0"/>
              <a:t>Allows for some general kinematic parameter tuning</a:t>
            </a:r>
          </a:p>
          <a:p>
            <a:pPr lvl="1"/>
            <a:r>
              <a:rPr lang="en-US" dirty="0" smtClean="0"/>
              <a:t>Beam energies, polarization,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cuts, jet cuts</a:t>
            </a:r>
          </a:p>
          <a:p>
            <a:r>
              <a:rPr lang="en-US" dirty="0" smtClean="0"/>
              <a:t>Outputs LHE formatted event files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5867400" cy="370332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While the Standard Model (SM) describes most particle phenomena with remarkable accuracy, some issues remain</a:t>
            </a:r>
          </a:p>
          <a:p>
            <a:pPr lvl="1"/>
            <a:r>
              <a:rPr lang="en-US" dirty="0" smtClean="0"/>
              <a:t>Example: Neutrino mass is small, but not zero</a:t>
            </a:r>
          </a:p>
          <a:p>
            <a:r>
              <a:rPr lang="en-US" dirty="0" smtClean="0"/>
              <a:t>Extensions to the SM have been proposed to remedy these issues</a:t>
            </a:r>
          </a:p>
          <a:p>
            <a:pPr lvl="1"/>
            <a:r>
              <a:rPr lang="en-US" dirty="0" smtClean="0"/>
              <a:t>The “seesaw mechanism” explains why neutrinos are so light by postulating massive partner particles (which decay to SM particles)</a:t>
            </a:r>
          </a:p>
          <a:p>
            <a:r>
              <a:rPr lang="en-US" dirty="0" smtClean="0"/>
              <a:t>This search looks for evidence of these heavy particles in final states with at least 3 leptons</a:t>
            </a:r>
          </a:p>
          <a:p>
            <a:pPr lvl="1"/>
            <a:r>
              <a:rPr lang="en-US" dirty="0" smtClean="0"/>
              <a:t>It was </a:t>
            </a:r>
            <a:r>
              <a:rPr lang="en-US" dirty="0" smtClean="0">
                <a:hlinkClick r:id="rId2"/>
              </a:rPr>
              <a:t>announced</a:t>
            </a:r>
            <a:r>
              <a:rPr lang="en-US" dirty="0" smtClean="0"/>
              <a:t> by CMS on March 22, 2016</a:t>
            </a:r>
            <a:endParaRPr lang="en-US" dirty="0"/>
          </a:p>
        </p:txBody>
      </p:sp>
      <p:pic>
        <p:nvPicPr>
          <p:cNvPr id="9" name="Picture 8" descr="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1200150"/>
            <a:ext cx="2208032" cy="31272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Generation with </a:t>
            </a:r>
            <a:r>
              <a:rPr lang="en-US" dirty="0" err="1" smtClean="0"/>
              <a:t>MadGraph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5410200" cy="370332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Started with privately generated sample</a:t>
            </a:r>
          </a:p>
          <a:p>
            <a:pPr lvl="1"/>
            <a:r>
              <a:rPr lang="en-US" dirty="0" smtClean="0"/>
              <a:t>25k events per process, per mass point</a:t>
            </a:r>
          </a:p>
          <a:p>
            <a:r>
              <a:rPr lang="en-US" dirty="0" smtClean="0"/>
              <a:t>Currently we have 340, 220 </a:t>
            </a:r>
            <a:r>
              <a:rPr lang="en-US" dirty="0" err="1" smtClean="0"/>
              <a:t>GeV</a:t>
            </a:r>
            <a:r>
              <a:rPr lang="en-US" dirty="0" smtClean="0"/>
              <a:t> points</a:t>
            </a:r>
          </a:p>
          <a:p>
            <a:r>
              <a:rPr lang="en-US" dirty="0" smtClean="0"/>
              <a:t>All 27 total processes evaluated per mass</a:t>
            </a:r>
          </a:p>
          <a:p>
            <a:r>
              <a:rPr lang="en-US" dirty="0" smtClean="0"/>
              <a:t>Relevant σ*BR extracted from in LHE files</a:t>
            </a:r>
          </a:p>
          <a:p>
            <a:r>
              <a:rPr lang="en-US" dirty="0" smtClean="0"/>
              <a:t>Decay chains are specified in proc cards</a:t>
            </a:r>
          </a:p>
          <a:p>
            <a:r>
              <a:rPr lang="en-US" dirty="0" smtClean="0"/>
              <a:t>Decay product kinematic constraints are relaxed in run cards</a:t>
            </a:r>
          </a:p>
          <a:p>
            <a:r>
              <a:rPr lang="en-US" dirty="0" smtClean="0"/>
              <a:t>Processes all end at </a:t>
            </a:r>
            <a:r>
              <a:rPr lang="en-US" dirty="0" err="1" smtClean="0"/>
              <a:t>bosonic</a:t>
            </a:r>
            <a:r>
              <a:rPr lang="en-US" dirty="0" smtClean="0"/>
              <a:t> level – to be decayed in Pythia8</a:t>
            </a:r>
          </a:p>
        </p:txBody>
      </p:sp>
      <p:pic>
        <p:nvPicPr>
          <p:cNvPr id="7" name="Picture 6" descr="MadGrap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0" y="971550"/>
            <a:ext cx="2895600" cy="35588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and </a:t>
            </a:r>
            <a:r>
              <a:rPr lang="en-US" dirty="0" err="1" smtClean="0"/>
              <a:t>Hadronization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Pythia8 for </a:t>
            </a:r>
            <a:r>
              <a:rPr lang="en-US" dirty="0" err="1" smtClean="0"/>
              <a:t>Hadronization</a:t>
            </a:r>
            <a:r>
              <a:rPr lang="en-US" dirty="0" smtClean="0"/>
              <a:t> and further decays</a:t>
            </a:r>
          </a:p>
          <a:p>
            <a:r>
              <a:rPr lang="en-US" dirty="0" err="1" smtClean="0"/>
              <a:t>MCMultiParticleFilter</a:t>
            </a:r>
            <a:r>
              <a:rPr lang="en-US" dirty="0" smtClean="0"/>
              <a:t> is used to remove all generated events which do not pass the following criteria:</a:t>
            </a:r>
          </a:p>
          <a:p>
            <a:pPr lvl="1"/>
            <a:r>
              <a:rPr lang="en-US" dirty="0" smtClean="0"/>
              <a:t>Final state with three or more leptons possible</a:t>
            </a:r>
          </a:p>
          <a:p>
            <a:pPr lvl="1"/>
            <a:r>
              <a:rPr lang="en-US" dirty="0" smtClean="0"/>
              <a:t>Each with a minimum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</a:t>
            </a:r>
            <a:r>
              <a:rPr lang="en-US" dirty="0" smtClean="0"/>
              <a:t> of 4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r>
              <a:rPr lang="en-US" dirty="0" smtClean="0"/>
              <a:t>Light leptons must have status 1, </a:t>
            </a:r>
            <a:r>
              <a:rPr lang="en-US" dirty="0" err="1" smtClean="0"/>
              <a:t>taus</a:t>
            </a:r>
            <a:r>
              <a:rPr lang="en-US" dirty="0" smtClean="0"/>
              <a:t> must have status 2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and </a:t>
            </a:r>
            <a:r>
              <a:rPr lang="en-US" dirty="0" err="1" smtClean="0"/>
              <a:t>Hadronization</a:t>
            </a:r>
            <a:r>
              <a:rPr lang="en-US" dirty="0" smtClean="0"/>
              <a:t> (II)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Pythia</a:t>
            </a:r>
            <a:r>
              <a:rPr lang="en-US" dirty="0" smtClean="0"/>
              <a:t> picks up the leftovers from the particle filter</a:t>
            </a:r>
          </a:p>
          <a:p>
            <a:r>
              <a:rPr lang="en-US" dirty="0" smtClean="0"/>
              <a:t>After </a:t>
            </a:r>
            <a:r>
              <a:rPr lang="en-US" dirty="0" err="1" smtClean="0"/>
              <a:t>Pythia</a:t>
            </a:r>
            <a:r>
              <a:rPr lang="en-US" dirty="0" smtClean="0"/>
              <a:t> runs, relevant cross sections for both before and after filter are available, as well as filter efficiencies</a:t>
            </a:r>
          </a:p>
          <a:p>
            <a:r>
              <a:rPr lang="en-US" dirty="0" smtClean="0"/>
              <a:t>These filter efficiencies are then used in the analysis step to reweight signals to real luminosities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Regions: Kinematic Binning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Comparing L</a:t>
            </a:r>
            <a:r>
              <a:rPr lang="en-US" baseline="-25000" dirty="0" smtClean="0"/>
              <a:t>T</a:t>
            </a:r>
            <a:r>
              <a:rPr lang="en-US" dirty="0" smtClean="0"/>
              <a:t> (left) and L</a:t>
            </a:r>
            <a:r>
              <a:rPr lang="en-US" baseline="-25000" dirty="0" smtClean="0"/>
              <a:t>T</a:t>
            </a:r>
            <a:r>
              <a:rPr lang="en-US" dirty="0" smtClean="0"/>
              <a:t> + MET (right)</a:t>
            </a:r>
            <a:endParaRPr lang="en-US" dirty="0" smtClean="0">
              <a:sym typeface="Symbol"/>
            </a:endParaRPr>
          </a:p>
        </p:txBody>
      </p:sp>
      <p:pic>
        <p:nvPicPr>
          <p:cNvPr id="7" name="Picture 6" descr="LTvsLTME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5258" y="1464773"/>
            <a:ext cx="7616742" cy="3240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Theoretical Overview</a:t>
            </a:r>
          </a:p>
          <a:p>
            <a:r>
              <a:rPr lang="en-US" dirty="0" smtClean="0"/>
              <a:t>Experimental Apparatus</a:t>
            </a:r>
          </a:p>
          <a:p>
            <a:r>
              <a:rPr lang="en-US" dirty="0" smtClean="0"/>
              <a:t>Datasets and Event Selection</a:t>
            </a:r>
          </a:p>
          <a:p>
            <a:r>
              <a:rPr lang="en-US" dirty="0" smtClean="0"/>
              <a:t>Search Strategy</a:t>
            </a:r>
          </a:p>
          <a:p>
            <a:r>
              <a:rPr lang="en-US" dirty="0" smtClean="0"/>
              <a:t>Background Estimation</a:t>
            </a:r>
          </a:p>
          <a:p>
            <a:r>
              <a:rPr lang="en-US" dirty="0" smtClean="0"/>
              <a:t>Systematic Uncertainties</a:t>
            </a:r>
          </a:p>
          <a:p>
            <a:r>
              <a:rPr lang="en-US" dirty="0" smtClean="0"/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Model of Particle Physics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3810000" cy="3703320"/>
          </a:xfrm>
        </p:spPr>
        <p:txBody>
          <a:bodyPr/>
          <a:lstStyle/>
          <a:p>
            <a:r>
              <a:rPr lang="en-US" dirty="0" smtClean="0"/>
              <a:t>Quantum Field Theory of elementary particles</a:t>
            </a:r>
          </a:p>
          <a:p>
            <a:pPr lvl="1"/>
            <a:r>
              <a:rPr lang="en-US" dirty="0" smtClean="0"/>
              <a:t>leptons, quarks, bosons</a:t>
            </a:r>
          </a:p>
          <a:p>
            <a:r>
              <a:rPr lang="en-US" dirty="0" smtClean="0"/>
              <a:t>… and their interactions</a:t>
            </a:r>
          </a:p>
          <a:p>
            <a:pPr lvl="1"/>
            <a:r>
              <a:rPr lang="en-US" dirty="0" smtClean="0"/>
              <a:t>electromagnetism</a:t>
            </a:r>
          </a:p>
          <a:p>
            <a:pPr lvl="1"/>
            <a:r>
              <a:rPr lang="en-US" dirty="0" smtClean="0"/>
              <a:t>weak interaction</a:t>
            </a:r>
          </a:p>
          <a:p>
            <a:pPr lvl="1"/>
            <a:r>
              <a:rPr lang="en-US" dirty="0" smtClean="0"/>
              <a:t>strong interaction</a:t>
            </a:r>
            <a:endParaRPr lang="en-US" dirty="0"/>
          </a:p>
        </p:txBody>
      </p:sp>
      <p:pic>
        <p:nvPicPr>
          <p:cNvPr id="7" name="Picture 6" descr="S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1047750"/>
            <a:ext cx="4215224" cy="3562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 of the Standard Model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April 5,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nl-NL" smtClean="0"/>
              <a:t>Peter Thomassen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BC6AA-1101-4982-9263-69547861D5E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While remarkably successful, the following issues remain:</a:t>
            </a:r>
          </a:p>
          <a:p>
            <a:pPr lvl="1"/>
            <a:r>
              <a:rPr lang="en-US" dirty="0" smtClean="0"/>
              <a:t>The SM does not describe </a:t>
            </a:r>
            <a:r>
              <a:rPr lang="en-US" i="1" dirty="0" smtClean="0"/>
              <a:t>gravity</a:t>
            </a:r>
            <a:r>
              <a:rPr lang="en-US" dirty="0" smtClean="0"/>
              <a:t> at all.</a:t>
            </a:r>
          </a:p>
          <a:p>
            <a:pPr lvl="1"/>
            <a:r>
              <a:rPr lang="en-US" dirty="0" smtClean="0"/>
              <a:t>The SM does not explain </a:t>
            </a:r>
            <a:r>
              <a:rPr lang="en-US" i="1" dirty="0" smtClean="0"/>
              <a:t>Dark Matter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Higgs boson mass is expected around 10</a:t>
            </a:r>
            <a:r>
              <a:rPr lang="en-US" baseline="30000" dirty="0" smtClean="0"/>
              <a:t>15</a:t>
            </a:r>
            <a:r>
              <a:rPr lang="en-US" dirty="0" smtClean="0"/>
              <a:t> </a:t>
            </a:r>
            <a:r>
              <a:rPr lang="en-US" dirty="0" err="1" smtClean="0"/>
              <a:t>GeV</a:t>
            </a:r>
            <a:r>
              <a:rPr lang="en-US" dirty="0" smtClean="0"/>
              <a:t> within the SM, but it is in fact on the electroweak scale (125 </a:t>
            </a:r>
            <a:r>
              <a:rPr lang="en-US" dirty="0" err="1" smtClean="0"/>
              <a:t>GeV</a:t>
            </a:r>
            <a:r>
              <a:rPr lang="en-US" dirty="0" smtClean="0"/>
              <a:t>). This is called the </a:t>
            </a:r>
            <a:r>
              <a:rPr lang="en-US" i="1" dirty="0" smtClean="0"/>
              <a:t>Hierarchy Problem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</a:t>
            </a:r>
            <a:r>
              <a:rPr lang="en-US" i="1" dirty="0" smtClean="0"/>
              <a:t>very small neutrino mass</a:t>
            </a:r>
            <a:r>
              <a:rPr lang="en-US" dirty="0" smtClean="0"/>
              <a:t> is not motivated within the SM.</a:t>
            </a:r>
          </a:p>
          <a:p>
            <a:r>
              <a:rPr lang="en-US" dirty="0" smtClean="0"/>
              <a:t>The last issue may be resolved by extending the SM with additional heavy fermions that couple to leptons (“seesaw mechanism”)</a:t>
            </a:r>
          </a:p>
          <a:p>
            <a:pPr lvl="1"/>
            <a:r>
              <a:rPr lang="en-US" dirty="0" smtClean="0"/>
              <a:t>The purpose of this search is to look for such seesaw signal with </a:t>
            </a:r>
            <a:r>
              <a:rPr lang="en-US" dirty="0" smtClean="0">
                <a:sym typeface="Symbol"/>
              </a:rPr>
              <a:t> </a:t>
            </a:r>
            <a:r>
              <a:rPr lang="en-US" dirty="0" smtClean="0"/>
              <a:t>3 e/</a:t>
            </a:r>
            <a:r>
              <a:rPr lang="en-US" dirty="0" smtClean="0">
                <a:sym typeface="Symbol"/>
              </a:rPr>
              <a:t>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16855</TotalTime>
  <Words>3202</Words>
  <Application>Microsoft Office PowerPoint</Application>
  <PresentationFormat>On-screen Show (16:9)</PresentationFormat>
  <Paragraphs>613</Paragraphs>
  <Slides>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Origin</vt:lpstr>
      <vt:lpstr>Search for Type-III Seesaw Heavy Fermions  With Multilepton Final States using  2.3 fb–1 of s = 13 TeV proton–proton Collision Data</vt:lpstr>
      <vt:lpstr>Outline</vt:lpstr>
      <vt:lpstr>Bio</vt:lpstr>
      <vt:lpstr>Contributions during LHC Run I</vt:lpstr>
      <vt:lpstr>Preparation for LHC Run II</vt:lpstr>
      <vt:lpstr>Motivation</vt:lpstr>
      <vt:lpstr>Outline</vt:lpstr>
      <vt:lpstr>Standard Model of Particle Physics</vt:lpstr>
      <vt:lpstr>Shortcomings of the Standard Model</vt:lpstr>
      <vt:lpstr>Seesaw Mechanism</vt:lpstr>
      <vt:lpstr>Phenomenology</vt:lpstr>
      <vt:lpstr>Phenomenology (II)</vt:lpstr>
      <vt:lpstr>Outline</vt:lpstr>
      <vt:lpstr>Large Hadron Collider</vt:lpstr>
      <vt:lpstr>CMS Detector</vt:lpstr>
      <vt:lpstr>Slice through the CMS Detector</vt:lpstr>
      <vt:lpstr>Outline</vt:lpstr>
      <vt:lpstr>Data samples</vt:lpstr>
      <vt:lpstr>Object ID and Preselection</vt:lpstr>
      <vt:lpstr>Outline</vt:lpstr>
      <vt:lpstr>Search Strategy: Event Classification</vt:lpstr>
      <vt:lpstr>Signal Regions: Kinematic Binning</vt:lpstr>
      <vt:lpstr>Signal Regions: Kinematic Binning</vt:lpstr>
      <vt:lpstr>Signal Regions</vt:lpstr>
      <vt:lpstr>Outline</vt:lpstr>
      <vt:lpstr>Background Estimation</vt:lpstr>
      <vt:lpstr>Background Estimation</vt:lpstr>
      <vt:lpstr>3L Background: WZ</vt:lpstr>
      <vt:lpstr>3L Background: WZ</vt:lpstr>
      <vt:lpstr>3L Background: ttbar (2L studies)</vt:lpstr>
      <vt:lpstr>3L Background: ttbar (2L studies)</vt:lpstr>
      <vt:lpstr>3L Background: ttbar (3L studies)</vt:lpstr>
      <vt:lpstr>3L Background: Fake e/</vt:lpstr>
      <vt:lpstr>3L Background: AIC leptons</vt:lpstr>
      <vt:lpstr>3L Background: Fake e/</vt:lpstr>
      <vt:lpstr>4L Background: ZZ</vt:lpstr>
      <vt:lpstr>Outline</vt:lpstr>
      <vt:lpstr>Systematic Uncertainties</vt:lpstr>
      <vt:lpstr>Systematic Uncertainties</vt:lpstr>
      <vt:lpstr>Outline</vt:lpstr>
      <vt:lpstr>Results</vt:lpstr>
      <vt:lpstr>Results</vt:lpstr>
      <vt:lpstr>Results</vt:lpstr>
      <vt:lpstr>Results</vt:lpstr>
      <vt:lpstr>Seesaw Results: CLs limits</vt:lpstr>
      <vt:lpstr>Conclusion</vt:lpstr>
      <vt:lpstr>Thanks!</vt:lpstr>
      <vt:lpstr>Thanks!</vt:lpstr>
      <vt:lpstr>Extra Slides</vt:lpstr>
      <vt:lpstr>LHC in the Accelerator Complex</vt:lpstr>
      <vt:lpstr>Background MC samples</vt:lpstr>
      <vt:lpstr>Comparison to Run I Result</vt:lpstr>
      <vt:lpstr>Details of Improvements after Run I</vt:lpstr>
      <vt:lpstr>3L Background: Fake e/</vt:lpstr>
      <vt:lpstr>WZ Investigations</vt:lpstr>
      <vt:lpstr>WZ Investigations</vt:lpstr>
      <vt:lpstr>Seesaw at 13 TeV</vt:lpstr>
      <vt:lpstr>FeynRules and Model</vt:lpstr>
      <vt:lpstr>Event Generation with MadGraph</vt:lpstr>
      <vt:lpstr>Event Generation with MadGraph (II)</vt:lpstr>
      <vt:lpstr>Filtering and Hadronization</vt:lpstr>
      <vt:lpstr>Filtering and Hadronization (II)</vt:lpstr>
      <vt:lpstr>Signal Regions: Kinematic Binning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Peter Thomassen</dc:creator>
  <cp:lastModifiedBy>Peter Thomassen</cp:lastModifiedBy>
  <cp:revision>2141</cp:revision>
  <dcterms:created xsi:type="dcterms:W3CDTF">2013-07-17T15:00:52Z</dcterms:created>
  <dcterms:modified xsi:type="dcterms:W3CDTF">2016-04-05T13:07:20Z</dcterms:modified>
</cp:coreProperties>
</file>